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82"/>
  </p:notesMasterIdLst>
  <p:sldIdLst>
    <p:sldId id="256" r:id="rId2"/>
    <p:sldId id="257" r:id="rId3"/>
    <p:sldId id="258" r:id="rId4"/>
    <p:sldId id="259" r:id="rId5"/>
    <p:sldId id="262" r:id="rId6"/>
    <p:sldId id="261" r:id="rId7"/>
    <p:sldId id="260" r:id="rId8"/>
    <p:sldId id="263" r:id="rId9"/>
    <p:sldId id="264" r:id="rId10"/>
    <p:sldId id="265" r:id="rId11"/>
    <p:sldId id="266" r:id="rId12"/>
    <p:sldId id="267" r:id="rId13"/>
    <p:sldId id="268" r:id="rId14"/>
    <p:sldId id="289" r:id="rId15"/>
    <p:sldId id="269" r:id="rId16"/>
    <p:sldId id="270" r:id="rId17"/>
    <p:sldId id="316" r:id="rId18"/>
    <p:sldId id="317" r:id="rId19"/>
    <p:sldId id="328" r:id="rId20"/>
    <p:sldId id="318" r:id="rId21"/>
    <p:sldId id="271" r:id="rId22"/>
    <p:sldId id="272" r:id="rId23"/>
    <p:sldId id="273" r:id="rId24"/>
    <p:sldId id="274" r:id="rId25"/>
    <p:sldId id="275" r:id="rId26"/>
    <p:sldId id="319" r:id="rId27"/>
    <p:sldId id="276" r:id="rId28"/>
    <p:sldId id="277" r:id="rId29"/>
    <p:sldId id="324" r:id="rId30"/>
    <p:sldId id="278" r:id="rId31"/>
    <p:sldId id="279" r:id="rId32"/>
    <p:sldId id="280" r:id="rId33"/>
    <p:sldId id="281" r:id="rId34"/>
    <p:sldId id="282" r:id="rId35"/>
    <p:sldId id="283" r:id="rId36"/>
    <p:sldId id="326" r:id="rId37"/>
    <p:sldId id="325" r:id="rId38"/>
    <p:sldId id="284" r:id="rId39"/>
    <p:sldId id="285" r:id="rId40"/>
    <p:sldId id="323" r:id="rId41"/>
    <p:sldId id="290" r:id="rId42"/>
    <p:sldId id="291" r:id="rId43"/>
    <p:sldId id="329" r:id="rId44"/>
    <p:sldId id="330" r:id="rId45"/>
    <p:sldId id="331" r:id="rId46"/>
    <p:sldId id="332" r:id="rId47"/>
    <p:sldId id="333" r:id="rId48"/>
    <p:sldId id="334" r:id="rId49"/>
    <p:sldId id="335" r:id="rId50"/>
    <p:sldId id="336" r:id="rId51"/>
    <p:sldId id="337" r:id="rId52"/>
    <p:sldId id="338" r:id="rId53"/>
    <p:sldId id="339" r:id="rId54"/>
    <p:sldId id="292" r:id="rId55"/>
    <p:sldId id="293" r:id="rId56"/>
    <p:sldId id="294" r:id="rId57"/>
    <p:sldId id="295" r:id="rId58"/>
    <p:sldId id="296" r:id="rId59"/>
    <p:sldId id="297" r:id="rId60"/>
    <p:sldId id="298" r:id="rId61"/>
    <p:sldId id="299" r:id="rId62"/>
    <p:sldId id="320" r:id="rId63"/>
    <p:sldId id="321" r:id="rId64"/>
    <p:sldId id="300" r:id="rId65"/>
    <p:sldId id="301" r:id="rId66"/>
    <p:sldId id="302" r:id="rId67"/>
    <p:sldId id="303" r:id="rId68"/>
    <p:sldId id="304" r:id="rId69"/>
    <p:sldId id="322" r:id="rId70"/>
    <p:sldId id="305" r:id="rId71"/>
    <p:sldId id="306" r:id="rId72"/>
    <p:sldId id="307" r:id="rId73"/>
    <p:sldId id="308" r:id="rId74"/>
    <p:sldId id="310" r:id="rId75"/>
    <p:sldId id="311" r:id="rId76"/>
    <p:sldId id="312" r:id="rId77"/>
    <p:sldId id="327" r:id="rId78"/>
    <p:sldId id="313" r:id="rId79"/>
    <p:sldId id="315" r:id="rId80"/>
    <p:sldId id="314" r:id="rId81"/>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606" autoAdjust="0"/>
  </p:normalViewPr>
  <p:slideViewPr>
    <p:cSldViewPr>
      <p:cViewPr>
        <p:scale>
          <a:sx n="70" d="100"/>
          <a:sy n="70" d="100"/>
        </p:scale>
        <p:origin x="-624" y="7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82E5B36B-3DB3-40E5-B4A4-20AA10BB0A4F}" type="datetimeFigureOut">
              <a:rPr lang="en-US" smtClean="0"/>
              <a:pPr/>
              <a:t>8/3/2019</a:t>
            </a:fld>
            <a:endParaRPr lang="en-US"/>
          </a:p>
        </p:txBody>
      </p:sp>
      <p:sp>
        <p:nvSpPr>
          <p:cNvPr id="4" name="Slide Image Placeholder 3"/>
          <p:cNvSpPr>
            <a:spLocks noGrp="1" noRot="1" noChangeAspect="1"/>
          </p:cNvSpPr>
          <p:nvPr>
            <p:ph type="sldImg" idx="2"/>
          </p:nvPr>
        </p:nvSpPr>
        <p:spPr>
          <a:xfrm>
            <a:off x="215900" y="801688"/>
            <a:ext cx="7127875" cy="40100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8A8245E5-6358-4B16-A473-95BDDA120084}" type="slidenum">
              <a:rPr lang="en-US" smtClean="0"/>
              <a:pPr/>
              <a:t>‹#›</a:t>
            </a:fld>
            <a:endParaRPr lang="en-US"/>
          </a:p>
        </p:txBody>
      </p:sp>
    </p:spTree>
    <p:extLst>
      <p:ext uri="{BB962C8B-B14F-4D97-AF65-F5344CB8AC3E}">
        <p14:creationId xmlns:p14="http://schemas.microsoft.com/office/powerpoint/2010/main" val="1737109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Could be any w and any b</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64</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65</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66</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67</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68</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70</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71</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72</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73</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74</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75</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76</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77</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78</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80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6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7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7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7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7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7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7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7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5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CustomShape 1"/>
          <p:cNvSpPr/>
          <p:nvPr/>
        </p:nvSpPr>
        <p:spPr>
          <a:xfrm>
            <a:off x="0" y="0"/>
            <a:ext cx="182160" cy="685728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41" name="CustomShape 2"/>
          <p:cNvSpPr/>
          <p:nvPr/>
        </p:nvSpPr>
        <p:spPr>
          <a:xfrm flipV="1">
            <a:off x="-4320" y="-299880"/>
            <a:ext cx="1587960" cy="506520"/>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42" name="PlaceHolder 3"/>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43" name="PlaceHolder 4"/>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Image result for svm"/>
          <p:cNvPicPr>
            <a:picLocks noChangeAspect="1" noChangeArrowheads="1"/>
          </p:cNvPicPr>
          <p:nvPr/>
        </p:nvPicPr>
        <p:blipFill>
          <a:blip r:embed="rId3"/>
          <a:srcRect/>
          <a:stretch>
            <a:fillRect/>
          </a:stretch>
        </p:blipFill>
        <p:spPr bwMode="auto">
          <a:xfrm>
            <a:off x="2209800" y="1295400"/>
            <a:ext cx="7696200" cy="3757620"/>
          </a:xfrm>
          <a:prstGeom prst="rect">
            <a:avLst/>
          </a:prstGeom>
          <a:noFill/>
        </p:spPr>
      </p:pic>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90600" y="685800"/>
            <a:ext cx="10134600" cy="523220"/>
          </a:xfrm>
          <a:prstGeom prst="rect">
            <a:avLst/>
          </a:prstGeom>
          <a:noFill/>
        </p:spPr>
        <p:txBody>
          <a:bodyPr wrap="square" rtlCol="0">
            <a:spAutoFit/>
          </a:bodyPr>
          <a:lstStyle/>
          <a:p>
            <a:r>
              <a:rPr lang="en-US" sz="2800" b="1" dirty="0" smtClean="0"/>
              <a:t>Linearly separable data</a:t>
            </a:r>
            <a:r>
              <a:rPr lang="en-US" b="1" dirty="0" smtClean="0"/>
              <a:t> </a:t>
            </a:r>
            <a:endParaRPr lang="en-US" dirty="0"/>
          </a:p>
        </p:txBody>
      </p:sp>
      <p:pic>
        <p:nvPicPr>
          <p:cNvPr id="89090" name="Picture 2"/>
          <p:cNvPicPr>
            <a:picLocks noChangeAspect="1" noChangeArrowheads="1"/>
          </p:cNvPicPr>
          <p:nvPr/>
        </p:nvPicPr>
        <p:blipFill>
          <a:blip r:embed="rId3"/>
          <a:srcRect/>
          <a:stretch>
            <a:fillRect/>
          </a:stretch>
        </p:blipFill>
        <p:spPr bwMode="auto">
          <a:xfrm>
            <a:off x="2205038" y="1738313"/>
            <a:ext cx="7781925" cy="3381375"/>
          </a:xfrm>
          <a:prstGeom prst="rect">
            <a:avLst/>
          </a:prstGeom>
          <a:noFill/>
          <a:ln w="9525">
            <a:noFill/>
            <a:miter lim="800000"/>
            <a:headEnd/>
            <a:tailEnd/>
          </a:ln>
          <a:effectLst/>
        </p:spPr>
      </p:pic>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90600" y="685800"/>
            <a:ext cx="10134600" cy="523220"/>
          </a:xfrm>
          <a:prstGeom prst="rect">
            <a:avLst/>
          </a:prstGeom>
          <a:noFill/>
        </p:spPr>
        <p:txBody>
          <a:bodyPr wrap="square" rtlCol="0">
            <a:spAutoFit/>
          </a:bodyPr>
          <a:lstStyle/>
          <a:p>
            <a:r>
              <a:rPr lang="en-US" sz="2800" b="1" dirty="0" smtClean="0"/>
              <a:t>Non-Linearly separable data</a:t>
            </a:r>
            <a:r>
              <a:rPr lang="en-US" b="1" dirty="0" smtClean="0"/>
              <a:t> </a:t>
            </a:r>
            <a:endParaRPr lang="en-US" dirty="0"/>
          </a:p>
        </p:txBody>
      </p:sp>
      <p:pic>
        <p:nvPicPr>
          <p:cNvPr id="90114" name="Picture 2"/>
          <p:cNvPicPr>
            <a:picLocks noChangeAspect="1" noChangeArrowheads="1"/>
          </p:cNvPicPr>
          <p:nvPr/>
        </p:nvPicPr>
        <p:blipFill>
          <a:blip r:embed="rId3"/>
          <a:srcRect/>
          <a:stretch>
            <a:fillRect/>
          </a:stretch>
        </p:blipFill>
        <p:spPr bwMode="auto">
          <a:xfrm>
            <a:off x="1766888" y="1557338"/>
            <a:ext cx="8658225" cy="3743325"/>
          </a:xfrm>
          <a:prstGeom prst="rect">
            <a:avLst/>
          </a:prstGeom>
          <a:noFill/>
          <a:ln w="9525">
            <a:noFill/>
            <a:miter lim="800000"/>
            <a:headEnd/>
            <a:tailEnd/>
          </a:ln>
          <a:effectLst/>
        </p:spPr>
      </p:pic>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90600" y="838200"/>
            <a:ext cx="10134600" cy="2431435"/>
          </a:xfrm>
          <a:prstGeom prst="rect">
            <a:avLst/>
          </a:prstGeom>
          <a:noFill/>
        </p:spPr>
        <p:txBody>
          <a:bodyPr wrap="square" rtlCol="0">
            <a:spAutoFit/>
          </a:bodyPr>
          <a:lstStyle/>
          <a:p>
            <a:r>
              <a:rPr lang="en-US" sz="4000" b="1" dirty="0" smtClean="0"/>
              <a:t>What is a </a:t>
            </a:r>
            <a:r>
              <a:rPr lang="en-US" sz="4000" b="1" dirty="0" err="1" smtClean="0"/>
              <a:t>hyperplane</a:t>
            </a:r>
            <a:r>
              <a:rPr lang="en-US" sz="4000" b="1" dirty="0" smtClean="0"/>
              <a:t>? </a:t>
            </a:r>
          </a:p>
          <a:p>
            <a:endParaRPr lang="en-US" sz="2800" b="1" dirty="0" smtClean="0"/>
          </a:p>
          <a:p>
            <a:r>
              <a:rPr lang="en-US" sz="2800" i="1" dirty="0" smtClean="0"/>
              <a:t>In geometry, a </a:t>
            </a:r>
            <a:r>
              <a:rPr lang="en-US" sz="2800" i="1" dirty="0" err="1" smtClean="0"/>
              <a:t>hyperplane</a:t>
            </a:r>
            <a:r>
              <a:rPr lang="en-US" sz="2800" i="1" dirty="0" smtClean="0"/>
              <a:t> is a subspace of one dimension less than its ambient space. </a:t>
            </a:r>
          </a:p>
          <a:p>
            <a:endParaRPr lang="en-US" sz="2800" i="1" dirty="0" smtClean="0"/>
          </a:p>
        </p:txBody>
      </p:sp>
      <p:pic>
        <p:nvPicPr>
          <p:cNvPr id="91138" name="Picture 2"/>
          <p:cNvPicPr>
            <a:picLocks noChangeAspect="1" noChangeArrowheads="1"/>
          </p:cNvPicPr>
          <p:nvPr/>
        </p:nvPicPr>
        <p:blipFill>
          <a:blip r:embed="rId3"/>
          <a:srcRect/>
          <a:stretch>
            <a:fillRect/>
          </a:stretch>
        </p:blipFill>
        <p:spPr bwMode="auto">
          <a:xfrm>
            <a:off x="890918" y="3024188"/>
            <a:ext cx="10158082" cy="938211"/>
          </a:xfrm>
          <a:prstGeom prst="rect">
            <a:avLst/>
          </a:prstGeom>
          <a:noFill/>
          <a:ln w="9525">
            <a:noFill/>
            <a:miter lim="800000"/>
            <a:headEnd/>
            <a:tailEnd/>
          </a:ln>
          <a:effectLst/>
        </p:spPr>
      </p:pic>
      <p:pic>
        <p:nvPicPr>
          <p:cNvPr id="91139" name="Picture 3"/>
          <p:cNvPicPr>
            <a:picLocks noChangeAspect="1" noChangeArrowheads="1"/>
          </p:cNvPicPr>
          <p:nvPr/>
        </p:nvPicPr>
        <p:blipFill>
          <a:blip r:embed="rId4"/>
          <a:srcRect/>
          <a:stretch>
            <a:fillRect/>
          </a:stretch>
        </p:blipFill>
        <p:spPr bwMode="auto">
          <a:xfrm>
            <a:off x="838201" y="4419600"/>
            <a:ext cx="10591800" cy="1190625"/>
          </a:xfrm>
          <a:prstGeom prst="rect">
            <a:avLst/>
          </a:prstGeom>
          <a:noFill/>
          <a:ln w="9525">
            <a:noFill/>
            <a:miter lim="800000"/>
            <a:headEnd/>
            <a:tailEnd/>
          </a:ln>
          <a:effectLst/>
        </p:spPr>
      </p:pic>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90600" y="457200"/>
            <a:ext cx="10134600" cy="1138773"/>
          </a:xfrm>
          <a:prstGeom prst="rect">
            <a:avLst/>
          </a:prstGeom>
          <a:noFill/>
        </p:spPr>
        <p:txBody>
          <a:bodyPr wrap="square" rtlCol="0">
            <a:spAutoFit/>
          </a:bodyPr>
          <a:lstStyle/>
          <a:p>
            <a:r>
              <a:rPr lang="en-US" sz="4000" b="1" dirty="0" smtClean="0"/>
              <a:t>Classifying data with a </a:t>
            </a:r>
            <a:r>
              <a:rPr lang="en-US" sz="4000" b="1" dirty="0" err="1" smtClean="0"/>
              <a:t>hyperplane</a:t>
            </a:r>
            <a:r>
              <a:rPr lang="en-US" sz="4000" b="1" dirty="0" smtClean="0"/>
              <a:t> </a:t>
            </a:r>
            <a:endParaRPr lang="en-US" sz="2800" b="1" dirty="0" smtClean="0"/>
          </a:p>
          <a:p>
            <a:endParaRPr lang="en-US" sz="2800" i="1" dirty="0" smtClean="0"/>
          </a:p>
        </p:txBody>
      </p:sp>
      <p:pic>
        <p:nvPicPr>
          <p:cNvPr id="92162" name="Picture 2"/>
          <p:cNvPicPr>
            <a:picLocks noChangeAspect="1" noChangeArrowheads="1"/>
          </p:cNvPicPr>
          <p:nvPr/>
        </p:nvPicPr>
        <p:blipFill>
          <a:blip r:embed="rId3"/>
          <a:srcRect/>
          <a:stretch>
            <a:fillRect/>
          </a:stretch>
        </p:blipFill>
        <p:spPr bwMode="auto">
          <a:xfrm>
            <a:off x="914400" y="1143000"/>
            <a:ext cx="3419475" cy="3076575"/>
          </a:xfrm>
          <a:prstGeom prst="rect">
            <a:avLst/>
          </a:prstGeom>
          <a:noFill/>
          <a:ln w="9525">
            <a:noFill/>
            <a:miter lim="800000"/>
            <a:headEnd/>
            <a:tailEnd/>
          </a:ln>
          <a:effectLst/>
        </p:spPr>
      </p:pic>
      <p:pic>
        <p:nvPicPr>
          <p:cNvPr id="92163" name="Picture 3"/>
          <p:cNvPicPr>
            <a:picLocks noChangeAspect="1" noChangeArrowheads="1"/>
          </p:cNvPicPr>
          <p:nvPr/>
        </p:nvPicPr>
        <p:blipFill>
          <a:blip r:embed="rId4"/>
          <a:srcRect/>
          <a:stretch>
            <a:fillRect/>
          </a:stretch>
        </p:blipFill>
        <p:spPr bwMode="auto">
          <a:xfrm>
            <a:off x="4114800" y="1143000"/>
            <a:ext cx="6867525" cy="295275"/>
          </a:xfrm>
          <a:prstGeom prst="rect">
            <a:avLst/>
          </a:prstGeom>
          <a:noFill/>
          <a:ln w="9525">
            <a:noFill/>
            <a:miter lim="800000"/>
            <a:headEnd/>
            <a:tailEnd/>
          </a:ln>
          <a:effectLst/>
        </p:spPr>
      </p:pic>
      <p:pic>
        <p:nvPicPr>
          <p:cNvPr id="92164" name="Picture 4"/>
          <p:cNvPicPr>
            <a:picLocks noChangeAspect="1" noChangeArrowheads="1"/>
          </p:cNvPicPr>
          <p:nvPr/>
        </p:nvPicPr>
        <p:blipFill>
          <a:blip r:embed="rId5"/>
          <a:srcRect/>
          <a:stretch>
            <a:fillRect/>
          </a:stretch>
        </p:blipFill>
        <p:spPr bwMode="auto">
          <a:xfrm>
            <a:off x="5867400" y="1447800"/>
            <a:ext cx="3248025" cy="2676525"/>
          </a:xfrm>
          <a:prstGeom prst="rect">
            <a:avLst/>
          </a:prstGeom>
          <a:noFill/>
          <a:ln w="9525">
            <a:noFill/>
            <a:miter lim="800000"/>
            <a:headEnd/>
            <a:tailEnd/>
          </a:ln>
          <a:effectLst/>
        </p:spPr>
      </p:pic>
      <p:pic>
        <p:nvPicPr>
          <p:cNvPr id="92165" name="Picture 5"/>
          <p:cNvPicPr>
            <a:picLocks noChangeAspect="1" noChangeArrowheads="1"/>
          </p:cNvPicPr>
          <p:nvPr/>
        </p:nvPicPr>
        <p:blipFill>
          <a:blip r:embed="rId6"/>
          <a:srcRect/>
          <a:stretch>
            <a:fillRect/>
          </a:stretch>
        </p:blipFill>
        <p:spPr bwMode="auto">
          <a:xfrm>
            <a:off x="1295401" y="4200525"/>
            <a:ext cx="9677400" cy="2657475"/>
          </a:xfrm>
          <a:prstGeom prst="rect">
            <a:avLst/>
          </a:prstGeom>
          <a:noFill/>
          <a:ln w="9525">
            <a:noFill/>
            <a:miter lim="800000"/>
            <a:headEnd/>
            <a:tailEnd/>
          </a:ln>
          <a:effectLst/>
        </p:spPr>
      </p:pic>
      <p:sp>
        <p:nvSpPr>
          <p:cNvPr id="7"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3"/>
          <a:srcRect/>
          <a:stretch>
            <a:fillRect/>
          </a:stretch>
        </p:blipFill>
        <p:spPr bwMode="auto">
          <a:xfrm>
            <a:off x="1600200" y="1524000"/>
            <a:ext cx="10111184" cy="3433763"/>
          </a:xfrm>
          <a:prstGeom prst="rect">
            <a:avLst/>
          </a:prstGeom>
          <a:noFill/>
          <a:ln w="9525">
            <a:noFill/>
            <a:miter lim="800000"/>
            <a:headEnd/>
            <a:tailEnd/>
          </a:ln>
          <a:effectLst/>
        </p:spPr>
      </p:pic>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43000" y="3200400"/>
            <a:ext cx="10134600" cy="707886"/>
          </a:xfrm>
          <a:prstGeom prst="rect">
            <a:avLst/>
          </a:prstGeom>
          <a:noFill/>
        </p:spPr>
        <p:txBody>
          <a:bodyPr wrap="square" rtlCol="0">
            <a:spAutoFit/>
          </a:bodyPr>
          <a:lstStyle/>
          <a:p>
            <a:r>
              <a:rPr lang="en-US" sz="4000" b="1" dirty="0" smtClean="0"/>
              <a:t>SVMs search for the optimal </a:t>
            </a:r>
            <a:r>
              <a:rPr lang="en-US" sz="4000" b="1" dirty="0" err="1" smtClean="0"/>
              <a:t>hyperplane</a:t>
            </a:r>
            <a:r>
              <a:rPr lang="en-US" sz="4000" b="1" dirty="0" smtClean="0"/>
              <a:t> </a:t>
            </a:r>
            <a:endParaRPr lang="en-US" sz="2800" i="1" dirty="0" smtClean="0"/>
          </a:p>
        </p:txBody>
      </p:sp>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2819400" y="1297948"/>
            <a:ext cx="6096000" cy="3964750"/>
          </a:xfrm>
          <a:prstGeom prst="rect">
            <a:avLst/>
          </a:prstGeom>
          <a:noFill/>
          <a:ln w="9525">
            <a:noFill/>
            <a:miter lim="800000"/>
            <a:headEnd/>
            <a:tailEnd/>
          </a:ln>
          <a:effectLst/>
        </p:spPr>
      </p:pic>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806866"/>
            <a:ext cx="5486400" cy="449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2354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143000"/>
            <a:ext cx="5100638" cy="412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4182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293752"/>
            <a:ext cx="4505325" cy="350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8721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0" y="1066800"/>
            <a:ext cx="9448800" cy="5078313"/>
          </a:xfrm>
          <a:prstGeom prst="rect">
            <a:avLst/>
          </a:prstGeom>
          <a:noFill/>
        </p:spPr>
        <p:txBody>
          <a:bodyPr wrap="square" rtlCol="0">
            <a:spAutoFit/>
          </a:bodyPr>
          <a:lstStyle/>
          <a:p>
            <a:r>
              <a:rPr lang="en-US" sz="3600" dirty="0" smtClean="0"/>
              <a:t>Support Vector Machine is one of the most </a:t>
            </a:r>
            <a:r>
              <a:rPr lang="en-US" sz="3600" dirty="0" err="1" smtClean="0"/>
              <a:t>performant</a:t>
            </a:r>
            <a:r>
              <a:rPr lang="en-US" sz="3600" dirty="0" smtClean="0"/>
              <a:t> off-the-shelf supervised machine learning algorithms. </a:t>
            </a:r>
          </a:p>
          <a:p>
            <a:endParaRPr lang="en-US" sz="3600" dirty="0" smtClean="0"/>
          </a:p>
          <a:p>
            <a:r>
              <a:rPr lang="en-US" sz="3600" dirty="0" smtClean="0"/>
              <a:t>This means that when you have a problem and you try to run a SVM on it, you will often get pretty good results without many tweaks, because it is based on a strong mathematical background.</a:t>
            </a:r>
            <a:endParaRPr lang="en-US" sz="3600" dirty="0"/>
          </a:p>
        </p:txBody>
      </p:sp>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981200"/>
            <a:ext cx="4419600" cy="2026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9790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rcRect/>
          <a:stretch>
            <a:fillRect/>
          </a:stretch>
        </p:blipFill>
        <p:spPr bwMode="auto">
          <a:xfrm>
            <a:off x="1905000" y="1828800"/>
            <a:ext cx="8458200" cy="3048000"/>
          </a:xfrm>
          <a:prstGeom prst="rect">
            <a:avLst/>
          </a:prstGeom>
          <a:noFill/>
          <a:ln w="9525">
            <a:noFill/>
            <a:miter lim="800000"/>
            <a:headEnd/>
            <a:tailEnd/>
          </a:ln>
        </p:spPr>
      </p:pic>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a:srcRect/>
          <a:stretch>
            <a:fillRect/>
          </a:stretch>
        </p:blipFill>
        <p:spPr bwMode="auto">
          <a:xfrm>
            <a:off x="1981200" y="1981201"/>
            <a:ext cx="8534399" cy="3276599"/>
          </a:xfrm>
          <a:prstGeom prst="rect">
            <a:avLst/>
          </a:prstGeom>
          <a:noFill/>
          <a:ln w="9525">
            <a:noFill/>
            <a:miter lim="800000"/>
            <a:headEnd/>
            <a:tailEnd/>
          </a:ln>
        </p:spPr>
      </p:pic>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rcRect/>
          <a:stretch>
            <a:fillRect/>
          </a:stretch>
        </p:blipFill>
        <p:spPr bwMode="auto">
          <a:xfrm>
            <a:off x="2286000" y="2057400"/>
            <a:ext cx="7772400" cy="2819400"/>
          </a:xfrm>
          <a:prstGeom prst="rect">
            <a:avLst/>
          </a:prstGeom>
          <a:noFill/>
          <a:ln w="9525">
            <a:noFill/>
            <a:miter lim="800000"/>
            <a:headEnd/>
            <a:tailEnd/>
          </a:ln>
        </p:spPr>
      </p:pic>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a:srcRect/>
          <a:stretch>
            <a:fillRect/>
          </a:stretch>
        </p:blipFill>
        <p:spPr bwMode="auto">
          <a:xfrm>
            <a:off x="2209800" y="1981200"/>
            <a:ext cx="7772400" cy="2743200"/>
          </a:xfrm>
          <a:prstGeom prst="rect">
            <a:avLst/>
          </a:prstGeom>
          <a:noFill/>
          <a:ln w="9525">
            <a:noFill/>
            <a:miter lim="800000"/>
            <a:headEnd/>
            <a:tailEnd/>
          </a:ln>
        </p:spPr>
      </p:pic>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rcRect/>
          <a:stretch>
            <a:fillRect/>
          </a:stretch>
        </p:blipFill>
        <p:spPr bwMode="auto">
          <a:xfrm>
            <a:off x="2362200" y="1828800"/>
            <a:ext cx="8153400" cy="3429000"/>
          </a:xfrm>
          <a:prstGeom prst="rect">
            <a:avLst/>
          </a:prstGeom>
          <a:noFill/>
          <a:ln w="9525">
            <a:noFill/>
            <a:miter lim="800000"/>
            <a:headEnd/>
            <a:tailEnd/>
          </a:ln>
        </p:spPr>
      </p:pic>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762000"/>
            <a:ext cx="3505200" cy="2465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234805"/>
            <a:ext cx="5638800" cy="1520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8125" y="3810000"/>
            <a:ext cx="7888149" cy="1550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3890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457200"/>
            <a:ext cx="9220200" cy="3385542"/>
          </a:xfrm>
          <a:prstGeom prst="rect">
            <a:avLst/>
          </a:prstGeom>
          <a:noFill/>
        </p:spPr>
        <p:txBody>
          <a:bodyPr wrap="square" rtlCol="0">
            <a:spAutoFit/>
          </a:bodyPr>
          <a:lstStyle/>
          <a:p>
            <a:r>
              <a:rPr lang="en-US" sz="2800" b="1" dirty="0" smtClean="0"/>
              <a:t>Optimization of a function with given constraints:</a:t>
            </a:r>
          </a:p>
          <a:p>
            <a:endParaRPr lang="en-US" sz="2800" b="1" dirty="0" smtClean="0"/>
          </a:p>
          <a:p>
            <a:r>
              <a:rPr lang="en-US" sz="2800" dirty="0" smtClean="0"/>
              <a:t>Method of </a:t>
            </a:r>
            <a:r>
              <a:rPr lang="en-US" sz="2800" b="1" dirty="0" smtClean="0"/>
              <a:t>Langrage Multipliers </a:t>
            </a:r>
            <a:r>
              <a:rPr lang="en-US" sz="2800" dirty="0" smtClean="0"/>
              <a:t>will be used to transform the “given function with constraints” to another equivalent “function without constraints” that function and can be optimized (maximize or minimize ).</a:t>
            </a:r>
          </a:p>
          <a:p>
            <a:endParaRPr lang="en-US" sz="2800" b="1" dirty="0" smtClean="0"/>
          </a:p>
          <a:p>
            <a:endParaRPr lang="en-US" dirty="0"/>
          </a:p>
        </p:txBody>
      </p:sp>
      <p:pic>
        <p:nvPicPr>
          <p:cNvPr id="5" name="Picture 4"/>
          <p:cNvPicPr/>
          <p:nvPr/>
        </p:nvPicPr>
        <p:blipFill>
          <a:blip r:embed="rId3"/>
          <a:srcRect/>
          <a:stretch>
            <a:fillRect/>
          </a:stretch>
        </p:blipFill>
        <p:spPr bwMode="auto">
          <a:xfrm>
            <a:off x="1295400" y="3693237"/>
            <a:ext cx="4724400" cy="838200"/>
          </a:xfrm>
          <a:prstGeom prst="rect">
            <a:avLst/>
          </a:prstGeom>
          <a:noFill/>
          <a:ln w="9525">
            <a:noFill/>
            <a:miter lim="800000"/>
            <a:headEnd/>
            <a:tailEnd/>
          </a:ln>
        </p:spPr>
      </p:pic>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1295400" y="5334000"/>
            <a:ext cx="9220200" cy="707886"/>
          </a:xfrm>
          <a:prstGeom prst="rect">
            <a:avLst/>
          </a:prstGeom>
          <a:noFill/>
        </p:spPr>
        <p:txBody>
          <a:bodyPr wrap="square" rtlCol="0">
            <a:spAutoFit/>
          </a:bodyPr>
          <a:lstStyle/>
          <a:p>
            <a:r>
              <a:rPr lang="en-US" sz="2000" dirty="0">
                <a:solidFill>
                  <a:schemeClr val="accent3"/>
                </a:solidFill>
              </a:rPr>
              <a:t>What is interesting here is that we need to </a:t>
            </a:r>
            <a:r>
              <a:rPr lang="en-US" sz="2000" b="1" dirty="0">
                <a:solidFill>
                  <a:schemeClr val="accent3"/>
                </a:solidFill>
              </a:rPr>
              <a:t>minimize with respect </a:t>
            </a:r>
            <a:r>
              <a:rPr lang="en-US" sz="2000" b="1" dirty="0" smtClean="0">
                <a:solidFill>
                  <a:schemeClr val="accent3"/>
                </a:solidFill>
              </a:rPr>
              <a:t>w to b</a:t>
            </a:r>
            <a:r>
              <a:rPr lang="en-US" sz="2000" dirty="0" smtClean="0">
                <a:solidFill>
                  <a:schemeClr val="accent3"/>
                </a:solidFill>
              </a:rPr>
              <a:t> and </a:t>
            </a:r>
            <a:r>
              <a:rPr lang="en-US" sz="2000" dirty="0">
                <a:solidFill>
                  <a:schemeClr val="accent3"/>
                </a:solidFill>
              </a:rPr>
              <a:t>to </a:t>
            </a:r>
            <a:r>
              <a:rPr lang="en-US" sz="2000" b="1" dirty="0">
                <a:solidFill>
                  <a:schemeClr val="accent3"/>
                </a:solidFill>
              </a:rPr>
              <a:t>maximize with respect to </a:t>
            </a:r>
            <a:r>
              <a:rPr lang="el-GR" sz="2000" b="1" dirty="0" smtClean="0">
                <a:solidFill>
                  <a:schemeClr val="accent3"/>
                </a:solidFill>
              </a:rPr>
              <a:t>α</a:t>
            </a:r>
            <a:r>
              <a:rPr lang="en-US" sz="2000" b="1" dirty="0" smtClean="0">
                <a:solidFill>
                  <a:schemeClr val="accent3"/>
                </a:solidFill>
              </a:rPr>
              <a:t> </a:t>
            </a:r>
            <a:r>
              <a:rPr lang="en-US" sz="2000" dirty="0" smtClean="0">
                <a:solidFill>
                  <a:schemeClr val="accent3"/>
                </a:solidFill>
              </a:rPr>
              <a:t>at </a:t>
            </a:r>
            <a:r>
              <a:rPr lang="en-US" sz="2000" dirty="0">
                <a:solidFill>
                  <a:schemeClr val="accent3"/>
                </a:solidFill>
              </a:rPr>
              <a:t>the same time. </a:t>
            </a:r>
          </a:p>
        </p:txBody>
      </p:sp>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3566237"/>
            <a:ext cx="4592389" cy="109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14400" y="350436"/>
            <a:ext cx="10363200" cy="6663363"/>
          </a:xfrm>
          <a:prstGeom prst="rect">
            <a:avLst/>
          </a:prstGeom>
          <a:noFill/>
        </p:spPr>
        <p:txBody>
          <a:bodyPr wrap="square" rtlCol="0">
            <a:spAutoFit/>
          </a:bodyPr>
          <a:lstStyle/>
          <a:p>
            <a:r>
              <a:rPr lang="en-US" sz="2400" dirty="0" smtClean="0"/>
              <a:t>It is </a:t>
            </a:r>
            <a:r>
              <a:rPr lang="en-US" sz="2400" b="1" dirty="0" smtClean="0">
                <a:solidFill>
                  <a:srgbClr val="FF0000"/>
                </a:solidFill>
              </a:rPr>
              <a:t>cost function</a:t>
            </a:r>
            <a:r>
              <a:rPr lang="en-US" sz="2400" dirty="0" smtClean="0"/>
              <a:t> of SVM with </a:t>
            </a:r>
            <a:r>
              <a:rPr lang="en-US" sz="2400" b="1" dirty="0" smtClean="0"/>
              <a:t>Langrage Multipliers.</a:t>
            </a:r>
          </a:p>
          <a:p>
            <a:endParaRPr lang="en-US" sz="3200" b="1" dirty="0" smtClean="0"/>
          </a:p>
          <a:p>
            <a:endParaRPr lang="en-US" sz="3200" b="1" dirty="0" smtClean="0"/>
          </a:p>
          <a:p>
            <a:endParaRPr lang="en-US" sz="3200" b="1" dirty="0" smtClean="0"/>
          </a:p>
          <a:p>
            <a:r>
              <a:rPr lang="en-US" sz="3200" b="1" dirty="0" smtClean="0"/>
              <a:t>Now how to solve it?</a:t>
            </a:r>
          </a:p>
          <a:p>
            <a:endParaRPr lang="en-US" sz="1100" b="1" dirty="0" smtClean="0"/>
          </a:p>
          <a:p>
            <a:r>
              <a:rPr lang="en-US" sz="2400" b="1" dirty="0">
                <a:solidFill>
                  <a:schemeClr val="tx2"/>
                </a:solidFill>
              </a:rPr>
              <a:t>The Wolfe dual </a:t>
            </a:r>
            <a:r>
              <a:rPr lang="en-US" sz="2400" b="1" dirty="0" smtClean="0">
                <a:solidFill>
                  <a:schemeClr val="tx2"/>
                </a:solidFill>
              </a:rPr>
              <a:t>problem: </a:t>
            </a:r>
            <a:r>
              <a:rPr lang="en-US" sz="2400" dirty="0" smtClean="0"/>
              <a:t>The </a:t>
            </a:r>
            <a:r>
              <a:rPr lang="en-US" sz="2400" dirty="0" err="1"/>
              <a:t>Lagrangian</a:t>
            </a:r>
            <a:r>
              <a:rPr lang="en-US" sz="2400" dirty="0"/>
              <a:t> problem has </a:t>
            </a:r>
            <a:r>
              <a:rPr lang="en-US" sz="2400" dirty="0" smtClean="0"/>
              <a:t>m </a:t>
            </a:r>
            <a:r>
              <a:rPr lang="en-US" sz="2400" b="1" dirty="0" smtClean="0"/>
              <a:t>inequality </a:t>
            </a:r>
            <a:r>
              <a:rPr lang="en-US" sz="2400" b="1" dirty="0"/>
              <a:t>constraints </a:t>
            </a:r>
            <a:r>
              <a:rPr lang="en-US" sz="2400" dirty="0"/>
              <a:t>(where </a:t>
            </a:r>
            <a:r>
              <a:rPr lang="en-US" sz="2400" dirty="0" smtClean="0"/>
              <a:t>m is </a:t>
            </a:r>
            <a:r>
              <a:rPr lang="en-US" sz="2400" dirty="0"/>
              <a:t>the number of training examples) and is typically solved using its dual form. The </a:t>
            </a:r>
            <a:r>
              <a:rPr lang="en-US" sz="2400" b="1" dirty="0"/>
              <a:t>duality principle </a:t>
            </a:r>
            <a:r>
              <a:rPr lang="en-US" sz="2400" dirty="0"/>
              <a:t>tells us that an optimization problem can be viewed from </a:t>
            </a:r>
            <a:r>
              <a:rPr lang="en-US" sz="2400" b="1" dirty="0"/>
              <a:t>two perspectives</a:t>
            </a:r>
            <a:r>
              <a:rPr lang="en-US" sz="2400" dirty="0"/>
              <a:t>. The first one is the primal problem, a </a:t>
            </a:r>
            <a:r>
              <a:rPr lang="en-US" sz="2400" b="1" dirty="0"/>
              <a:t>minimization problem </a:t>
            </a:r>
            <a:r>
              <a:rPr lang="en-US" sz="2400" dirty="0"/>
              <a:t>in our case, and the other one is the dual problem, which will be a </a:t>
            </a:r>
            <a:r>
              <a:rPr lang="en-US" sz="2400" b="1" dirty="0"/>
              <a:t>maximizatio</a:t>
            </a:r>
            <a:r>
              <a:rPr lang="en-US" sz="2400" dirty="0"/>
              <a:t>n problem. </a:t>
            </a:r>
            <a:endParaRPr lang="en-US" sz="2400" dirty="0" smtClean="0"/>
          </a:p>
          <a:p>
            <a:endParaRPr lang="en-US" sz="2400" b="1" dirty="0"/>
          </a:p>
          <a:p>
            <a:r>
              <a:rPr lang="en-US" sz="2400" b="1" dirty="0"/>
              <a:t>Solving the minimization problem involves taking the partial derivatives of with respect </a:t>
            </a:r>
            <a:r>
              <a:rPr lang="en-US" sz="2400" b="1" dirty="0" smtClean="0"/>
              <a:t>to </a:t>
            </a:r>
            <a:r>
              <a:rPr lang="en-US" sz="2400" b="1" dirty="0" smtClean="0">
                <a:solidFill>
                  <a:schemeClr val="tx2"/>
                </a:solidFill>
              </a:rPr>
              <a:t>w and b </a:t>
            </a:r>
            <a:r>
              <a:rPr lang="en-US" sz="2400" b="1" dirty="0" smtClean="0"/>
              <a:t>. </a:t>
            </a:r>
          </a:p>
          <a:p>
            <a:endParaRPr lang="en-US" sz="2400" b="1" dirty="0" smtClean="0"/>
          </a:p>
          <a:p>
            <a:r>
              <a:rPr lang="en-US" sz="2400" b="1" dirty="0" smtClean="0"/>
              <a:t> </a:t>
            </a:r>
            <a:endParaRPr lang="en-US" sz="2400" dirty="0"/>
          </a:p>
        </p:txBody>
      </p:sp>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6" name="Picture 5"/>
          <p:cNvPicPr/>
          <p:nvPr/>
        </p:nvPicPr>
        <p:blipFill>
          <a:blip r:embed="rId3"/>
          <a:srcRect/>
          <a:stretch>
            <a:fillRect/>
          </a:stretch>
        </p:blipFill>
        <p:spPr bwMode="auto">
          <a:xfrm>
            <a:off x="1075899" y="1065473"/>
            <a:ext cx="4724400" cy="838200"/>
          </a:xfrm>
          <a:prstGeom prst="rect">
            <a:avLst/>
          </a:prstGeom>
          <a:noFill/>
          <a:ln w="9525">
            <a:noFill/>
            <a:miter lim="800000"/>
            <a:headEnd/>
            <a:tailEnd/>
          </a:ln>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1092200"/>
            <a:ext cx="4592389" cy="109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3"/>
          <a:srcRect/>
          <a:stretch>
            <a:fillRect/>
          </a:stretch>
        </p:blipFill>
        <p:spPr bwMode="auto">
          <a:xfrm>
            <a:off x="1905000" y="2133600"/>
            <a:ext cx="8534400" cy="3200399"/>
          </a:xfrm>
          <a:prstGeom prst="rect">
            <a:avLst/>
          </a:prstGeom>
          <a:noFill/>
          <a:ln w="9525">
            <a:noFill/>
            <a:miter lim="800000"/>
            <a:headEnd/>
            <a:tailEnd/>
          </a:ln>
        </p:spPr>
      </p:pic>
    </p:spTree>
    <p:extLst>
      <p:ext uri="{BB962C8B-B14F-4D97-AF65-F5344CB8AC3E}">
        <p14:creationId xmlns:p14="http://schemas.microsoft.com/office/powerpoint/2010/main" val="2469299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0" y="1066800"/>
            <a:ext cx="9448800" cy="2308324"/>
          </a:xfrm>
          <a:prstGeom prst="rect">
            <a:avLst/>
          </a:prstGeom>
          <a:noFill/>
        </p:spPr>
        <p:txBody>
          <a:bodyPr wrap="square" rtlCol="0">
            <a:spAutoFit/>
          </a:bodyPr>
          <a:lstStyle/>
          <a:p>
            <a:r>
              <a:rPr lang="en-US" sz="3600" dirty="0" smtClean="0"/>
              <a:t>SVMs are the result of the work of several people over many years. The first SVM algorithm is attributed to Vladimir </a:t>
            </a:r>
            <a:r>
              <a:rPr lang="en-US" sz="3600" dirty="0" err="1" smtClean="0"/>
              <a:t>Vapnik</a:t>
            </a:r>
            <a:r>
              <a:rPr lang="en-US" sz="3600" dirty="0" smtClean="0"/>
              <a:t> in 1963 </a:t>
            </a:r>
            <a:endParaRPr lang="en-US" sz="3600" dirty="0"/>
          </a:p>
        </p:txBody>
      </p:sp>
      <p:sp>
        <p:nvSpPr>
          <p:cNvPr id="4" name="Rectangle 5"/>
          <p:cNvSpPr>
            <a:spLocks noChangeArrowheads="1"/>
          </p:cNvSpPr>
          <p:nvPr/>
        </p:nvSpPr>
        <p:spPr bwMode="auto">
          <a:xfrm>
            <a:off x="152400" y="6553201"/>
            <a:ext cx="12039600" cy="304799"/>
          </a:xfrm>
          <a:prstGeom prst="rect">
            <a:avLst/>
          </a:prstGeom>
          <a:solidFill>
            <a:schemeClr val="tx2">
              <a:lumMod val="75000"/>
            </a:schemeClr>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a:srcRect/>
          <a:stretch>
            <a:fillRect/>
          </a:stretch>
        </p:blipFill>
        <p:spPr bwMode="auto">
          <a:xfrm>
            <a:off x="1752600" y="685800"/>
            <a:ext cx="8381999" cy="1638300"/>
          </a:xfrm>
          <a:prstGeom prst="rect">
            <a:avLst/>
          </a:prstGeom>
          <a:noFill/>
          <a:ln w="9525">
            <a:noFill/>
            <a:miter lim="800000"/>
            <a:headEnd/>
            <a:tailEnd/>
          </a:ln>
        </p:spPr>
      </p:pic>
      <p:sp>
        <p:nvSpPr>
          <p:cNvPr id="5" name="TextBox 4"/>
          <p:cNvSpPr txBox="1"/>
          <p:nvPr/>
        </p:nvSpPr>
        <p:spPr>
          <a:xfrm>
            <a:off x="1752600" y="4438549"/>
            <a:ext cx="9525000" cy="2092881"/>
          </a:xfrm>
          <a:prstGeom prst="rect">
            <a:avLst/>
          </a:prstGeom>
          <a:noFill/>
        </p:spPr>
        <p:txBody>
          <a:bodyPr wrap="square" rtlCol="0">
            <a:spAutoFit/>
          </a:bodyPr>
          <a:lstStyle/>
          <a:p>
            <a:r>
              <a:rPr lang="en-US" sz="2800" b="1" dirty="0" smtClean="0"/>
              <a:t>Now aim to find out maximum of above L function.</a:t>
            </a:r>
          </a:p>
          <a:p>
            <a:r>
              <a:rPr lang="en-US" sz="2800" dirty="0"/>
              <a:t>This is the </a:t>
            </a:r>
            <a:r>
              <a:rPr lang="en-US" sz="2800" b="1" dirty="0"/>
              <a:t>Wolfe dual </a:t>
            </a:r>
            <a:r>
              <a:rPr lang="en-US" sz="2800" b="1" dirty="0" err="1"/>
              <a:t>Lagrangian</a:t>
            </a:r>
            <a:r>
              <a:rPr lang="en-US" sz="2800" b="1" dirty="0"/>
              <a:t> function</a:t>
            </a:r>
            <a:r>
              <a:rPr lang="en-US" sz="2800" dirty="0"/>
              <a:t>. </a:t>
            </a:r>
          </a:p>
          <a:p>
            <a:r>
              <a:rPr lang="en-US" sz="2800" dirty="0"/>
              <a:t>The optimization problem is now called the </a:t>
            </a:r>
            <a:r>
              <a:rPr lang="en-US" sz="2800" b="1" dirty="0"/>
              <a:t>Wolfe dual problem </a:t>
            </a:r>
            <a:endParaRPr lang="en-US" sz="2800" b="1" dirty="0" smtClean="0"/>
          </a:p>
          <a:p>
            <a:endParaRPr lang="en-US" dirty="0"/>
          </a:p>
        </p:txBody>
      </p:sp>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590800"/>
            <a:ext cx="6183075" cy="1811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rcRect/>
          <a:stretch>
            <a:fillRect/>
          </a:stretch>
        </p:blipFill>
        <p:spPr bwMode="auto">
          <a:xfrm>
            <a:off x="1981200" y="1524000"/>
            <a:ext cx="8610599" cy="3810000"/>
          </a:xfrm>
          <a:prstGeom prst="rect">
            <a:avLst/>
          </a:prstGeom>
          <a:noFill/>
          <a:ln w="9525">
            <a:noFill/>
            <a:miter lim="800000"/>
            <a:headEnd/>
            <a:tailEnd/>
          </a:ln>
        </p:spPr>
      </p:pic>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a:srcRect/>
          <a:stretch>
            <a:fillRect/>
          </a:stretch>
        </p:blipFill>
        <p:spPr bwMode="auto">
          <a:xfrm>
            <a:off x="1828800" y="1524000"/>
            <a:ext cx="8458200" cy="3809999"/>
          </a:xfrm>
          <a:prstGeom prst="rect">
            <a:avLst/>
          </a:prstGeom>
          <a:noFill/>
          <a:ln w="9525">
            <a:noFill/>
            <a:miter lim="800000"/>
            <a:headEnd/>
            <a:tailEnd/>
          </a:ln>
        </p:spPr>
      </p:pic>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rcRect/>
          <a:stretch>
            <a:fillRect/>
          </a:stretch>
        </p:blipFill>
        <p:spPr bwMode="auto">
          <a:xfrm>
            <a:off x="1905000" y="2438400"/>
            <a:ext cx="8686800" cy="3886200"/>
          </a:xfrm>
          <a:prstGeom prst="rect">
            <a:avLst/>
          </a:prstGeom>
          <a:noFill/>
          <a:ln w="9525">
            <a:noFill/>
            <a:miter lim="800000"/>
            <a:headEnd/>
            <a:tailEnd/>
          </a:ln>
        </p:spPr>
      </p:pic>
      <p:sp>
        <p:nvSpPr>
          <p:cNvPr id="5" name="TextBox 4"/>
          <p:cNvSpPr txBox="1"/>
          <p:nvPr/>
        </p:nvSpPr>
        <p:spPr>
          <a:xfrm>
            <a:off x="1752600" y="304800"/>
            <a:ext cx="8991600" cy="1569660"/>
          </a:xfrm>
          <a:prstGeom prst="rect">
            <a:avLst/>
          </a:prstGeom>
          <a:noFill/>
        </p:spPr>
        <p:txBody>
          <a:bodyPr wrap="square" rtlCol="0">
            <a:spAutoFit/>
          </a:bodyPr>
          <a:lstStyle/>
          <a:p>
            <a:r>
              <a:rPr lang="en-US" sz="2400" dirty="0" smtClean="0"/>
              <a:t>A QP solver is a program used to solve quadratic programming problems. </a:t>
            </a:r>
          </a:p>
          <a:p>
            <a:endParaRPr lang="en-US" sz="2400" dirty="0" smtClean="0"/>
          </a:p>
          <a:p>
            <a:r>
              <a:rPr lang="en-US" sz="2400" dirty="0" smtClean="0"/>
              <a:t>Python package called CVXOPT </a:t>
            </a:r>
            <a:endParaRPr lang="en-US" sz="2400" dirty="0"/>
          </a:p>
        </p:txBody>
      </p:sp>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a:srcRect/>
          <a:stretch>
            <a:fillRect/>
          </a:stretch>
        </p:blipFill>
        <p:spPr bwMode="auto">
          <a:xfrm>
            <a:off x="2438400" y="2438400"/>
            <a:ext cx="7391399" cy="2362200"/>
          </a:xfrm>
          <a:prstGeom prst="rect">
            <a:avLst/>
          </a:prstGeom>
          <a:noFill/>
          <a:ln w="9525">
            <a:noFill/>
            <a:miter lim="800000"/>
            <a:headEnd/>
            <a:tailEnd/>
          </a:ln>
        </p:spPr>
      </p:pic>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838200" y="1752600"/>
            <a:ext cx="10210800" cy="3231654"/>
          </a:xfrm>
          <a:prstGeom prst="rect">
            <a:avLst/>
          </a:prstGeom>
          <a:noFill/>
        </p:spPr>
        <p:txBody>
          <a:bodyPr wrap="square" rtlCol="0">
            <a:spAutoFit/>
          </a:bodyPr>
          <a:lstStyle/>
          <a:p>
            <a:r>
              <a:rPr lang="en-US" sz="4000" b="1" dirty="0" err="1">
                <a:solidFill>
                  <a:schemeClr val="tx2"/>
                </a:solidFill>
              </a:rPr>
              <a:t>Karush</a:t>
            </a:r>
            <a:r>
              <a:rPr lang="en-US" sz="4000" b="1" dirty="0">
                <a:solidFill>
                  <a:schemeClr val="tx2"/>
                </a:solidFill>
              </a:rPr>
              <a:t>-Kuhn-Tucker </a:t>
            </a:r>
            <a:r>
              <a:rPr lang="en-US" sz="4000" b="1" dirty="0" smtClean="0">
                <a:solidFill>
                  <a:schemeClr val="tx2"/>
                </a:solidFill>
              </a:rPr>
              <a:t>Condition:</a:t>
            </a:r>
          </a:p>
          <a:p>
            <a:endParaRPr lang="en-US" sz="2000" b="1" dirty="0"/>
          </a:p>
          <a:p>
            <a:r>
              <a:rPr lang="en-US" sz="2400" dirty="0" smtClean="0"/>
              <a:t>M</a:t>
            </a:r>
            <a:r>
              <a:rPr lang="en-US" sz="2400" i="1" dirty="0" smtClean="0"/>
              <a:t>ethod </a:t>
            </a:r>
            <a:r>
              <a:rPr lang="en-US" sz="2400" i="1" dirty="0"/>
              <a:t>of Lagrange multipliers is used for solving problems with equality constraints, and here we are using them with inequality constraints. This is because the method still works for inequality constraints, provided some additional conditions (the KKT conditions) are met</a:t>
            </a:r>
            <a:r>
              <a:rPr lang="en-US" sz="2400" i="1" dirty="0" smtClean="0"/>
              <a:t>.</a:t>
            </a:r>
          </a:p>
          <a:p>
            <a:r>
              <a:rPr lang="en-US" sz="2400" b="1" dirty="0"/>
              <a:t>if a solution satisfies the KKT conditions, we are guaranteed that it is the optimal solution. </a:t>
            </a:r>
            <a:r>
              <a:rPr lang="en-US" sz="2400" i="1" dirty="0" smtClean="0"/>
              <a:t> </a:t>
            </a:r>
            <a:endParaRPr lang="en-US" sz="2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357952"/>
            <a:ext cx="9326643" cy="37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752600" y="4343400"/>
            <a:ext cx="8610600" cy="533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7941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rcRect/>
          <a:stretch>
            <a:fillRect/>
          </a:stretch>
        </p:blipFill>
        <p:spPr bwMode="auto">
          <a:xfrm>
            <a:off x="2286000" y="533400"/>
            <a:ext cx="7467600" cy="4572000"/>
          </a:xfrm>
          <a:prstGeom prst="rect">
            <a:avLst/>
          </a:prstGeom>
          <a:noFill/>
          <a:ln w="9525">
            <a:noFill/>
            <a:miter lim="800000"/>
            <a:headEnd/>
            <a:tailEnd/>
          </a:ln>
        </p:spPr>
      </p:pic>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Rectangle 1"/>
          <p:cNvSpPr/>
          <p:nvPr/>
        </p:nvSpPr>
        <p:spPr>
          <a:xfrm>
            <a:off x="2590800" y="2819400"/>
            <a:ext cx="64008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66800" y="5410200"/>
            <a:ext cx="10210800" cy="677108"/>
          </a:xfrm>
          <a:prstGeom prst="rect">
            <a:avLst/>
          </a:prstGeom>
          <a:noFill/>
        </p:spPr>
        <p:txBody>
          <a:bodyPr wrap="square" rtlCol="0">
            <a:spAutoFit/>
          </a:bodyPr>
          <a:lstStyle/>
          <a:p>
            <a:r>
              <a:rPr lang="en-US" sz="2000" b="1" dirty="0" err="1"/>
              <a:t>Karush</a:t>
            </a:r>
            <a:r>
              <a:rPr lang="en-US" sz="2000" b="1" dirty="0"/>
              <a:t>-Kuhn-Tucker </a:t>
            </a:r>
            <a:r>
              <a:rPr lang="en-US" sz="2000" b="1" dirty="0" smtClean="0"/>
              <a:t>Condition: </a:t>
            </a:r>
            <a:r>
              <a:rPr lang="en-US" b="1" dirty="0"/>
              <a:t>if a solution satisfies the KKT conditions, we are guaranteed that it is the optimal solution </a:t>
            </a:r>
            <a:endParaRPr lang="en-US" dirty="0"/>
          </a:p>
        </p:txBody>
      </p:sp>
    </p:spTree>
    <p:extLst>
      <p:ext uri="{BB962C8B-B14F-4D97-AF65-F5344CB8AC3E}">
        <p14:creationId xmlns:p14="http://schemas.microsoft.com/office/powerpoint/2010/main" val="3214734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a:srcRect/>
          <a:stretch>
            <a:fillRect/>
          </a:stretch>
        </p:blipFill>
        <p:spPr bwMode="auto">
          <a:xfrm>
            <a:off x="2819400" y="1143000"/>
            <a:ext cx="6324600" cy="4572000"/>
          </a:xfrm>
          <a:prstGeom prst="rect">
            <a:avLst/>
          </a:prstGeom>
          <a:noFill/>
          <a:ln w="9525">
            <a:noFill/>
            <a:miter lim="800000"/>
            <a:headEnd/>
            <a:tailEnd/>
          </a:ln>
        </p:spPr>
      </p:pic>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rcRect/>
          <a:stretch>
            <a:fillRect/>
          </a:stretch>
        </p:blipFill>
        <p:spPr bwMode="auto">
          <a:xfrm>
            <a:off x="1447800" y="1143000"/>
            <a:ext cx="9220200" cy="4343399"/>
          </a:xfrm>
          <a:prstGeom prst="rect">
            <a:avLst/>
          </a:prstGeom>
          <a:noFill/>
          <a:ln w="9525">
            <a:noFill/>
            <a:miter lim="800000"/>
            <a:headEnd/>
            <a:tailEnd/>
          </a:ln>
        </p:spPr>
      </p:pic>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95400" y="685800"/>
            <a:ext cx="9677400" cy="5878532"/>
          </a:xfrm>
          <a:prstGeom prst="rect">
            <a:avLst/>
          </a:prstGeom>
          <a:noFill/>
        </p:spPr>
        <p:txBody>
          <a:bodyPr wrap="square" rtlCol="0">
            <a:spAutoFit/>
          </a:bodyPr>
          <a:lstStyle/>
          <a:p>
            <a:r>
              <a:rPr lang="en-US" sz="3600" dirty="0" smtClean="0"/>
              <a:t>SVMs have been successfully used in three main areas:</a:t>
            </a:r>
          </a:p>
          <a:p>
            <a:endParaRPr lang="en-US" sz="3600" dirty="0" smtClean="0"/>
          </a:p>
          <a:p>
            <a:pPr marL="742950" indent="-742950">
              <a:buFont typeface="+mj-lt"/>
              <a:buAutoNum type="arabicPeriod"/>
            </a:pPr>
            <a:r>
              <a:rPr lang="en-US" sz="2800" dirty="0" smtClean="0"/>
              <a:t>Text categorization</a:t>
            </a:r>
          </a:p>
          <a:p>
            <a:pPr marL="742950" indent="-742950">
              <a:buFont typeface="+mj-lt"/>
              <a:buAutoNum type="arabicPeriod"/>
            </a:pPr>
            <a:r>
              <a:rPr lang="en-US" sz="2800" dirty="0" smtClean="0"/>
              <a:t>Image recognition</a:t>
            </a:r>
          </a:p>
          <a:p>
            <a:pPr marL="742950" indent="-742950">
              <a:buFont typeface="+mj-lt"/>
              <a:buAutoNum type="arabicPeriod"/>
            </a:pPr>
            <a:r>
              <a:rPr lang="en-US" sz="2800" dirty="0" smtClean="0"/>
              <a:t>Bioinformatics </a:t>
            </a:r>
          </a:p>
          <a:p>
            <a:pPr marL="742950" indent="-742950">
              <a:buFont typeface="+mj-lt"/>
              <a:buAutoNum type="arabicPeriod"/>
            </a:pPr>
            <a:endParaRPr lang="en-US" sz="2800" dirty="0" smtClean="0"/>
          </a:p>
          <a:p>
            <a:r>
              <a:rPr lang="en-US" sz="3600" dirty="0" smtClean="0"/>
              <a:t>Specific examples include classifying </a:t>
            </a:r>
          </a:p>
          <a:p>
            <a:endParaRPr lang="en-US" sz="3600" dirty="0" smtClean="0"/>
          </a:p>
          <a:p>
            <a:pPr marL="514350" indent="-514350">
              <a:buFont typeface="+mj-lt"/>
              <a:buAutoNum type="arabicPeriod"/>
            </a:pPr>
            <a:r>
              <a:rPr lang="en-US" sz="2800" dirty="0" smtClean="0"/>
              <a:t>News stories</a:t>
            </a:r>
          </a:p>
          <a:p>
            <a:pPr marL="514350" indent="-514350">
              <a:buFont typeface="+mj-lt"/>
              <a:buAutoNum type="arabicPeriod"/>
            </a:pPr>
            <a:r>
              <a:rPr lang="en-US" sz="2800" dirty="0" smtClean="0"/>
              <a:t>Handwritten digit recognition</a:t>
            </a:r>
          </a:p>
          <a:p>
            <a:pPr marL="514350" indent="-514350">
              <a:buFont typeface="+mj-lt"/>
              <a:buAutoNum type="arabicPeriod"/>
            </a:pPr>
            <a:r>
              <a:rPr lang="en-US" sz="2800" dirty="0" smtClean="0"/>
              <a:t>Cancer tissue samples. </a:t>
            </a:r>
            <a:endParaRPr lang="en-US" sz="2800" dirty="0"/>
          </a:p>
        </p:txBody>
      </p:sp>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511141"/>
            <a:ext cx="9753600" cy="1683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95400" y="762000"/>
            <a:ext cx="8382000" cy="646331"/>
          </a:xfrm>
          <a:prstGeom prst="rect">
            <a:avLst/>
          </a:prstGeom>
          <a:noFill/>
        </p:spPr>
        <p:txBody>
          <a:bodyPr wrap="square" rtlCol="0">
            <a:spAutoFit/>
          </a:bodyPr>
          <a:lstStyle/>
          <a:p>
            <a:r>
              <a:rPr lang="en-US" sz="3600" b="1" dirty="0" smtClean="0"/>
              <a:t>Hypothesis Function After KKT</a:t>
            </a:r>
            <a:endParaRPr lang="en-US" sz="3600" b="1" dirty="0"/>
          </a:p>
        </p:txBody>
      </p:sp>
    </p:spTree>
    <p:extLst>
      <p:ext uri="{BB962C8B-B14F-4D97-AF65-F5344CB8AC3E}">
        <p14:creationId xmlns:p14="http://schemas.microsoft.com/office/powerpoint/2010/main" val="3420023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19200" y="381000"/>
            <a:ext cx="9448800" cy="646331"/>
          </a:xfrm>
          <a:prstGeom prst="rect">
            <a:avLst/>
          </a:prstGeom>
          <a:noFill/>
        </p:spPr>
        <p:txBody>
          <a:bodyPr wrap="square" rtlCol="0">
            <a:spAutoFit/>
          </a:bodyPr>
          <a:lstStyle/>
          <a:p>
            <a:r>
              <a:rPr lang="en-US" sz="3600" dirty="0" smtClean="0"/>
              <a:t>Soft Margin SVM </a:t>
            </a:r>
            <a:endParaRPr lang="en-US" sz="3600" dirty="0"/>
          </a:p>
        </p:txBody>
      </p:sp>
      <p:sp>
        <p:nvSpPr>
          <p:cNvPr id="5" name="TextBox 4"/>
          <p:cNvSpPr txBox="1"/>
          <p:nvPr/>
        </p:nvSpPr>
        <p:spPr>
          <a:xfrm>
            <a:off x="1295400" y="1524000"/>
            <a:ext cx="9448800" cy="4524315"/>
          </a:xfrm>
          <a:prstGeom prst="rect">
            <a:avLst/>
          </a:prstGeom>
          <a:noFill/>
        </p:spPr>
        <p:txBody>
          <a:bodyPr wrap="square" rtlCol="0">
            <a:spAutoFit/>
          </a:bodyPr>
          <a:lstStyle/>
          <a:p>
            <a:r>
              <a:rPr lang="en-US" sz="2400" b="1" dirty="0" smtClean="0"/>
              <a:t>Dealing with noisy data </a:t>
            </a:r>
          </a:p>
          <a:p>
            <a:endParaRPr lang="en-US" sz="2400" b="1" dirty="0" smtClean="0"/>
          </a:p>
          <a:p>
            <a:r>
              <a:rPr lang="en-US" sz="2400" dirty="0" smtClean="0"/>
              <a:t>The biggest issue with hard margin SVM is that </a:t>
            </a:r>
            <a:r>
              <a:rPr lang="en-US" sz="2400" b="1" dirty="0" smtClean="0"/>
              <a:t>it requires the data to be linearly separable.</a:t>
            </a:r>
            <a:r>
              <a:rPr lang="en-US" sz="2400" dirty="0" smtClean="0"/>
              <a:t> Real-life data is often noisy. Even when the data is linearly separable, a lot of things can happen before you feed it to your model. Maybe someone mistyped a value for an example, or maybe the probe of a sensor returned a crazy value. In </a:t>
            </a:r>
            <a:r>
              <a:rPr lang="en-US" sz="2400" b="1" dirty="0" smtClean="0"/>
              <a:t>the presence of an outlier </a:t>
            </a:r>
            <a:r>
              <a:rPr lang="en-US" sz="2400" dirty="0" smtClean="0"/>
              <a:t>(a data point that seems to be out of its group), </a:t>
            </a:r>
            <a:r>
              <a:rPr lang="en-US" sz="2400" b="1" dirty="0" smtClean="0"/>
              <a:t>there are two cases: the outlier can be closer to the other examples than most of the examples of its class, thus reducing the margin, or it can be among the other examples and break linear </a:t>
            </a:r>
            <a:r>
              <a:rPr lang="en-US" sz="2400" b="1" dirty="0" err="1" smtClean="0"/>
              <a:t>separability</a:t>
            </a:r>
            <a:r>
              <a:rPr lang="en-US" sz="2400" b="1" dirty="0" smtClean="0"/>
              <a:t>. </a:t>
            </a:r>
            <a:endParaRPr lang="en-US" sz="2400" b="1" dirty="0"/>
          </a:p>
        </p:txBody>
      </p:sp>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19200" y="381000"/>
            <a:ext cx="9448800" cy="646331"/>
          </a:xfrm>
          <a:prstGeom prst="rect">
            <a:avLst/>
          </a:prstGeom>
          <a:noFill/>
        </p:spPr>
        <p:txBody>
          <a:bodyPr wrap="square" rtlCol="0">
            <a:spAutoFit/>
          </a:bodyPr>
          <a:lstStyle/>
          <a:p>
            <a:r>
              <a:rPr lang="en-US" sz="3600" b="1" dirty="0" smtClean="0"/>
              <a:t>Outlier reducing the margin </a:t>
            </a:r>
          </a:p>
        </p:txBody>
      </p:sp>
      <p:sp>
        <p:nvSpPr>
          <p:cNvPr id="5" name="TextBox 4"/>
          <p:cNvSpPr txBox="1"/>
          <p:nvPr/>
        </p:nvSpPr>
        <p:spPr>
          <a:xfrm>
            <a:off x="1295400" y="1295400"/>
            <a:ext cx="9448800" cy="4985980"/>
          </a:xfrm>
          <a:prstGeom prst="rect">
            <a:avLst/>
          </a:prstGeom>
          <a:noFill/>
        </p:spPr>
        <p:txBody>
          <a:bodyPr wrap="square" rtlCol="0">
            <a:spAutoFit/>
          </a:bodyPr>
          <a:lstStyle/>
          <a:p>
            <a:r>
              <a:rPr lang="en-US" sz="2400" dirty="0" smtClean="0"/>
              <a:t>When the data is linearly separable, the hard margin classifier does not behave as we would like in the presence of outliers. </a:t>
            </a:r>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r>
              <a:rPr lang="en-US" dirty="0" smtClean="0"/>
              <a:t>In this case, we can see that the margin is very narrow, and it seems that the outlier is the main reason for this change. Intuitively, we can see that this </a:t>
            </a:r>
            <a:r>
              <a:rPr lang="en-US" dirty="0" err="1" smtClean="0"/>
              <a:t>hyperplane</a:t>
            </a:r>
            <a:r>
              <a:rPr lang="en-US" dirty="0" smtClean="0"/>
              <a:t> might not be the best at separating the data, and that it will probably generalize poorly. </a:t>
            </a:r>
            <a:endParaRPr lang="en-US" dirty="0"/>
          </a:p>
        </p:txBody>
      </p:sp>
      <p:pic>
        <p:nvPicPr>
          <p:cNvPr id="95234" name="Picture 2"/>
          <p:cNvPicPr>
            <a:picLocks noChangeAspect="1" noChangeArrowheads="1"/>
          </p:cNvPicPr>
          <p:nvPr/>
        </p:nvPicPr>
        <p:blipFill>
          <a:blip r:embed="rId3"/>
          <a:srcRect/>
          <a:stretch>
            <a:fillRect/>
          </a:stretch>
        </p:blipFill>
        <p:spPr bwMode="auto">
          <a:xfrm>
            <a:off x="3645191" y="2047182"/>
            <a:ext cx="3517609" cy="3210618"/>
          </a:xfrm>
          <a:prstGeom prst="rect">
            <a:avLst/>
          </a:prstGeom>
          <a:noFill/>
          <a:ln w="9525">
            <a:noFill/>
            <a:miter lim="800000"/>
            <a:headEnd/>
            <a:tailEnd/>
          </a:ln>
          <a:effectLst/>
        </p:spPr>
      </p:pic>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814513"/>
            <a:ext cx="6096000" cy="322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69119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363" y="1752600"/>
            <a:ext cx="4867275"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14106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4225" y="1857375"/>
            <a:ext cx="5543550"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90860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3763" y="1724025"/>
            <a:ext cx="5324475" cy="340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402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263" y="1490663"/>
            <a:ext cx="6467475"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336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4638" y="1595438"/>
            <a:ext cx="6562725" cy="366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4847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313" y="1585913"/>
            <a:ext cx="5667375" cy="368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3023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95400" y="685800"/>
            <a:ext cx="9677400" cy="3293209"/>
          </a:xfrm>
          <a:prstGeom prst="rect">
            <a:avLst/>
          </a:prstGeom>
          <a:noFill/>
        </p:spPr>
        <p:txBody>
          <a:bodyPr wrap="square" rtlCol="0">
            <a:spAutoFit/>
          </a:bodyPr>
          <a:lstStyle/>
          <a:p>
            <a:r>
              <a:rPr lang="en-US" sz="3600" b="1" dirty="0" smtClean="0"/>
              <a:t>What is a vector? </a:t>
            </a:r>
          </a:p>
          <a:p>
            <a:endParaRPr lang="en-US" sz="3600" b="1" dirty="0" smtClean="0"/>
          </a:p>
          <a:p>
            <a:r>
              <a:rPr lang="en-US" sz="3600" dirty="0" smtClean="0"/>
              <a:t>A vector is a mathematical object that can be represented by an arrow.</a:t>
            </a:r>
          </a:p>
          <a:p>
            <a:endParaRPr lang="en-US" sz="3600" dirty="0" smtClean="0"/>
          </a:p>
          <a:p>
            <a:endParaRPr lang="en-US" sz="2800" dirty="0"/>
          </a:p>
        </p:txBody>
      </p:sp>
      <p:pic>
        <p:nvPicPr>
          <p:cNvPr id="86018" name="Picture 2"/>
          <p:cNvPicPr>
            <a:picLocks noChangeAspect="1" noChangeArrowheads="1"/>
          </p:cNvPicPr>
          <p:nvPr/>
        </p:nvPicPr>
        <p:blipFill>
          <a:blip r:embed="rId3"/>
          <a:srcRect/>
          <a:stretch>
            <a:fillRect/>
          </a:stretch>
        </p:blipFill>
        <p:spPr bwMode="auto">
          <a:xfrm>
            <a:off x="3505200" y="3505200"/>
            <a:ext cx="4371975" cy="2809875"/>
          </a:xfrm>
          <a:prstGeom prst="rect">
            <a:avLst/>
          </a:prstGeom>
          <a:noFill/>
          <a:ln w="9525">
            <a:noFill/>
            <a:miter lim="800000"/>
            <a:headEnd/>
            <a:tailEnd/>
          </a:ln>
          <a:effectLst/>
        </p:spPr>
      </p:pic>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1433513"/>
            <a:ext cx="6505575"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94694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3713" y="1500188"/>
            <a:ext cx="6124575"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28617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413" y="1566863"/>
            <a:ext cx="635317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4956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038" y="1547813"/>
            <a:ext cx="6257925"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3025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19200" y="381000"/>
            <a:ext cx="9448800" cy="646331"/>
          </a:xfrm>
          <a:prstGeom prst="rect">
            <a:avLst/>
          </a:prstGeom>
          <a:noFill/>
        </p:spPr>
        <p:txBody>
          <a:bodyPr wrap="square" rtlCol="0">
            <a:spAutoFit/>
          </a:bodyPr>
          <a:lstStyle/>
          <a:p>
            <a:r>
              <a:rPr lang="en-US" sz="3600" b="1" dirty="0" smtClean="0"/>
              <a:t>Outlier breaking linear </a:t>
            </a:r>
            <a:r>
              <a:rPr lang="en-US" sz="3600" b="1" dirty="0" err="1" smtClean="0"/>
              <a:t>separability</a:t>
            </a:r>
            <a:r>
              <a:rPr lang="en-US" sz="3600" b="1" dirty="0" smtClean="0"/>
              <a:t> </a:t>
            </a:r>
          </a:p>
        </p:txBody>
      </p:sp>
      <p:sp>
        <p:nvSpPr>
          <p:cNvPr id="5" name="TextBox 4"/>
          <p:cNvSpPr txBox="1"/>
          <p:nvPr/>
        </p:nvSpPr>
        <p:spPr>
          <a:xfrm>
            <a:off x="1295400" y="1295400"/>
            <a:ext cx="9448800" cy="4154984"/>
          </a:xfrm>
          <a:prstGeom prst="rect">
            <a:avLst/>
          </a:prstGeom>
          <a:noFill/>
        </p:spPr>
        <p:txBody>
          <a:bodyPr wrap="square" rtlCol="0">
            <a:spAutoFit/>
          </a:bodyPr>
          <a:lstStyle/>
          <a:p>
            <a:r>
              <a:rPr lang="en-US" sz="2400" dirty="0" smtClean="0"/>
              <a:t>Even worse, when the outlier breaks the linear </a:t>
            </a:r>
            <a:r>
              <a:rPr lang="en-US" sz="2400" dirty="0" err="1" smtClean="0"/>
              <a:t>separability</a:t>
            </a:r>
            <a:r>
              <a:rPr lang="en-US" sz="2400" dirty="0" smtClean="0"/>
              <a:t>, the classifier is incapable of finding a </a:t>
            </a:r>
            <a:r>
              <a:rPr lang="en-US" sz="2400" dirty="0" err="1" smtClean="0"/>
              <a:t>hyperplane</a:t>
            </a:r>
            <a:r>
              <a:rPr lang="en-US" sz="2400" dirty="0" smtClean="0"/>
              <a:t>. We are stuck because of a single data point. </a:t>
            </a:r>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p:txBody>
      </p:sp>
      <p:pic>
        <p:nvPicPr>
          <p:cNvPr id="96259" name="Picture 3"/>
          <p:cNvPicPr>
            <a:picLocks noChangeAspect="1" noChangeArrowheads="1"/>
          </p:cNvPicPr>
          <p:nvPr/>
        </p:nvPicPr>
        <p:blipFill>
          <a:blip r:embed="rId3"/>
          <a:srcRect/>
          <a:stretch>
            <a:fillRect/>
          </a:stretch>
        </p:blipFill>
        <p:spPr bwMode="auto">
          <a:xfrm>
            <a:off x="3505200" y="2438400"/>
            <a:ext cx="4495800" cy="3620512"/>
          </a:xfrm>
          <a:prstGeom prst="rect">
            <a:avLst/>
          </a:prstGeom>
          <a:noFill/>
          <a:ln w="9525">
            <a:noFill/>
            <a:miter lim="800000"/>
            <a:headEnd/>
            <a:tailEnd/>
          </a:ln>
          <a:effectLst/>
        </p:spPr>
      </p:pic>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19200" y="381000"/>
            <a:ext cx="9448800" cy="646331"/>
          </a:xfrm>
          <a:prstGeom prst="rect">
            <a:avLst/>
          </a:prstGeom>
          <a:noFill/>
        </p:spPr>
        <p:txBody>
          <a:bodyPr wrap="square" rtlCol="0">
            <a:spAutoFit/>
          </a:bodyPr>
          <a:lstStyle/>
          <a:p>
            <a:r>
              <a:rPr lang="en-US" sz="3600" b="1" dirty="0" smtClean="0"/>
              <a:t>Soft margin to the rescue: Slack variables </a:t>
            </a:r>
          </a:p>
        </p:txBody>
      </p:sp>
      <p:sp>
        <p:nvSpPr>
          <p:cNvPr id="5" name="TextBox 4"/>
          <p:cNvSpPr txBox="1"/>
          <p:nvPr/>
        </p:nvSpPr>
        <p:spPr>
          <a:xfrm>
            <a:off x="1295400" y="1507153"/>
            <a:ext cx="9448800" cy="5632311"/>
          </a:xfrm>
          <a:prstGeom prst="rect">
            <a:avLst/>
          </a:prstGeom>
          <a:noFill/>
        </p:spPr>
        <p:txBody>
          <a:bodyPr wrap="square" rtlCol="0">
            <a:spAutoFit/>
          </a:bodyPr>
          <a:lstStyle/>
          <a:p>
            <a:r>
              <a:rPr lang="en-US" sz="2400" dirty="0" smtClean="0"/>
              <a:t>The goal is now not to make zero classification mistakes, but to make as few mistakes as possible. </a:t>
            </a:r>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400" dirty="0" smtClean="0"/>
              <a:t>As a result, when minimizing the objective function, it is possible to satisfy the constraint even if the example does not meet the original constraint </a:t>
            </a:r>
          </a:p>
          <a:p>
            <a:endParaRPr lang="en-US" sz="2400" dirty="0" smtClean="0"/>
          </a:p>
          <a:p>
            <a:endParaRPr lang="en-US" sz="2400" dirty="0" smtClean="0"/>
          </a:p>
        </p:txBody>
      </p:sp>
      <p:pic>
        <p:nvPicPr>
          <p:cNvPr id="97282" name="Picture 2"/>
          <p:cNvPicPr>
            <a:picLocks noChangeAspect="1" noChangeArrowheads="1"/>
          </p:cNvPicPr>
          <p:nvPr/>
        </p:nvPicPr>
        <p:blipFill>
          <a:blip r:embed="rId3"/>
          <a:srcRect/>
          <a:stretch>
            <a:fillRect/>
          </a:stretch>
        </p:blipFill>
        <p:spPr bwMode="auto">
          <a:xfrm>
            <a:off x="1600200" y="2362200"/>
            <a:ext cx="9509468" cy="2357437"/>
          </a:xfrm>
          <a:prstGeom prst="rect">
            <a:avLst/>
          </a:prstGeom>
          <a:noFill/>
          <a:ln w="9525">
            <a:noFill/>
            <a:miter lim="800000"/>
            <a:headEnd/>
            <a:tailEnd/>
          </a:ln>
          <a:effectLst/>
        </p:spPr>
      </p:pic>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0600" y="685800"/>
            <a:ext cx="9448800" cy="3416320"/>
          </a:xfrm>
          <a:prstGeom prst="rect">
            <a:avLst/>
          </a:prstGeom>
          <a:noFill/>
        </p:spPr>
        <p:txBody>
          <a:bodyPr wrap="square" rtlCol="0">
            <a:spAutoFit/>
          </a:bodyPr>
          <a:lstStyle/>
          <a:p>
            <a:r>
              <a:rPr lang="en-US" sz="2400" dirty="0" smtClean="0"/>
              <a:t>The problem is that we could choose a huge value for every example, and all the constraints will be satisfied. </a:t>
            </a:r>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p:txBody>
      </p:sp>
      <p:pic>
        <p:nvPicPr>
          <p:cNvPr id="98306" name="Picture 2"/>
          <p:cNvPicPr>
            <a:picLocks noChangeAspect="1" noChangeArrowheads="1"/>
          </p:cNvPicPr>
          <p:nvPr/>
        </p:nvPicPr>
        <p:blipFill>
          <a:blip r:embed="rId3"/>
          <a:srcRect/>
          <a:stretch>
            <a:fillRect/>
          </a:stretch>
        </p:blipFill>
        <p:spPr bwMode="auto">
          <a:xfrm>
            <a:off x="1524000" y="1600200"/>
            <a:ext cx="9067800" cy="4867275"/>
          </a:xfrm>
          <a:prstGeom prst="rect">
            <a:avLst/>
          </a:prstGeom>
          <a:noFill/>
          <a:ln w="9525">
            <a:noFill/>
            <a:miter lim="800000"/>
            <a:headEnd/>
            <a:tailEnd/>
          </a:ln>
          <a:effectLst/>
        </p:spPr>
      </p:pic>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0600" y="685800"/>
            <a:ext cx="9448800" cy="2677656"/>
          </a:xfrm>
          <a:prstGeom prst="rect">
            <a:avLst/>
          </a:prstGeom>
          <a:noFill/>
        </p:spPr>
        <p:txBody>
          <a:bodyPr wrap="square" rtlCol="0">
            <a:spAutoFit/>
          </a:bodyPr>
          <a:lstStyle/>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p:txBody>
      </p:sp>
      <p:pic>
        <p:nvPicPr>
          <p:cNvPr id="99331" name="Picture 3"/>
          <p:cNvPicPr>
            <a:picLocks noChangeAspect="1" noChangeArrowheads="1"/>
          </p:cNvPicPr>
          <p:nvPr/>
        </p:nvPicPr>
        <p:blipFill>
          <a:blip r:embed="rId3"/>
          <a:srcRect/>
          <a:stretch>
            <a:fillRect/>
          </a:stretch>
        </p:blipFill>
        <p:spPr bwMode="auto">
          <a:xfrm>
            <a:off x="1511275" y="762000"/>
            <a:ext cx="9232925" cy="5370925"/>
          </a:xfrm>
          <a:prstGeom prst="rect">
            <a:avLst/>
          </a:prstGeom>
          <a:noFill/>
          <a:ln w="9525">
            <a:noFill/>
            <a:miter lim="800000"/>
            <a:headEnd/>
            <a:tailEnd/>
          </a:ln>
          <a:effectLst/>
        </p:spPr>
      </p:pic>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1161" y="381000"/>
            <a:ext cx="9030639" cy="6069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561161" y="1905000"/>
            <a:ext cx="7887639"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561161" y="3048000"/>
            <a:ext cx="8344839"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1" y="685800"/>
            <a:ext cx="9677399" cy="542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143000" y="838200"/>
            <a:ext cx="89154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352800" y="1066800"/>
            <a:ext cx="1295400"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95400" y="685800"/>
            <a:ext cx="9677400" cy="2062103"/>
          </a:xfrm>
          <a:prstGeom prst="rect">
            <a:avLst/>
          </a:prstGeom>
          <a:noFill/>
        </p:spPr>
        <p:txBody>
          <a:bodyPr wrap="square" rtlCol="0">
            <a:spAutoFit/>
          </a:bodyPr>
          <a:lstStyle/>
          <a:p>
            <a:r>
              <a:rPr lang="en-US" sz="3600" b="1" dirty="0" smtClean="0"/>
              <a:t>The magnitude of a vector </a:t>
            </a:r>
          </a:p>
          <a:p>
            <a:endParaRPr lang="en-US" sz="3600" b="1" dirty="0" smtClean="0"/>
          </a:p>
          <a:p>
            <a:r>
              <a:rPr lang="en-US" sz="2800" dirty="0" smtClean="0"/>
              <a:t>The magnitude, or length, of a vector is written , and is called its </a:t>
            </a:r>
            <a:r>
              <a:rPr lang="en-US" sz="2800" b="1" dirty="0" smtClean="0"/>
              <a:t>norm. </a:t>
            </a:r>
            <a:endParaRPr lang="en-US" sz="2800" dirty="0"/>
          </a:p>
        </p:txBody>
      </p:sp>
      <p:pic>
        <p:nvPicPr>
          <p:cNvPr id="84995" name="Picture 3"/>
          <p:cNvPicPr>
            <a:picLocks noChangeAspect="1" noChangeArrowheads="1"/>
          </p:cNvPicPr>
          <p:nvPr/>
        </p:nvPicPr>
        <p:blipFill>
          <a:blip r:embed="rId3"/>
          <a:srcRect/>
          <a:stretch>
            <a:fillRect/>
          </a:stretch>
        </p:blipFill>
        <p:spPr bwMode="auto">
          <a:xfrm>
            <a:off x="609600" y="2971800"/>
            <a:ext cx="4391025" cy="3057525"/>
          </a:xfrm>
          <a:prstGeom prst="rect">
            <a:avLst/>
          </a:prstGeom>
          <a:noFill/>
          <a:ln w="9525">
            <a:noFill/>
            <a:miter lim="800000"/>
            <a:headEnd/>
            <a:tailEnd/>
          </a:ln>
          <a:effectLst/>
        </p:spPr>
      </p:pic>
      <p:pic>
        <p:nvPicPr>
          <p:cNvPr id="84996" name="Picture 4"/>
          <p:cNvPicPr>
            <a:picLocks noChangeAspect="1" noChangeArrowheads="1"/>
          </p:cNvPicPr>
          <p:nvPr/>
        </p:nvPicPr>
        <p:blipFill>
          <a:blip r:embed="rId4"/>
          <a:srcRect/>
          <a:stretch>
            <a:fillRect/>
          </a:stretch>
        </p:blipFill>
        <p:spPr bwMode="auto">
          <a:xfrm>
            <a:off x="1752600" y="6172200"/>
            <a:ext cx="6753225" cy="409575"/>
          </a:xfrm>
          <a:prstGeom prst="rect">
            <a:avLst/>
          </a:prstGeom>
          <a:noFill/>
          <a:ln w="9525">
            <a:noFill/>
            <a:miter lim="800000"/>
            <a:headEnd/>
            <a:tailEnd/>
          </a:ln>
          <a:effectLst/>
        </p:spPr>
      </p:pic>
      <p:pic>
        <p:nvPicPr>
          <p:cNvPr id="84997" name="Picture 5"/>
          <p:cNvPicPr>
            <a:picLocks noChangeAspect="1" noChangeArrowheads="1"/>
          </p:cNvPicPr>
          <p:nvPr/>
        </p:nvPicPr>
        <p:blipFill>
          <a:blip r:embed="rId5"/>
          <a:srcRect/>
          <a:stretch>
            <a:fillRect/>
          </a:stretch>
        </p:blipFill>
        <p:spPr bwMode="auto">
          <a:xfrm>
            <a:off x="6781800" y="3200400"/>
            <a:ext cx="3075552" cy="2257425"/>
          </a:xfrm>
          <a:prstGeom prst="rect">
            <a:avLst/>
          </a:prstGeom>
          <a:noFill/>
          <a:ln w="9525">
            <a:noFill/>
            <a:miter lim="800000"/>
            <a:headEnd/>
            <a:tailEnd/>
          </a:ln>
          <a:effectLst/>
        </p:spPr>
      </p:pic>
      <p:sp>
        <p:nvSpPr>
          <p:cNvPr id="7"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0600" y="685800"/>
            <a:ext cx="9448800" cy="2677656"/>
          </a:xfrm>
          <a:prstGeom prst="rect">
            <a:avLst/>
          </a:prstGeom>
          <a:noFill/>
        </p:spPr>
        <p:txBody>
          <a:bodyPr wrap="square" rtlCol="0">
            <a:spAutoFit/>
          </a:bodyPr>
          <a:lstStyle/>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p:txBody>
      </p:sp>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2618" y="304800"/>
            <a:ext cx="8924925" cy="607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0600" y="685800"/>
            <a:ext cx="9448800" cy="2677656"/>
          </a:xfrm>
          <a:prstGeom prst="rect">
            <a:avLst/>
          </a:prstGeom>
          <a:noFill/>
        </p:spPr>
        <p:txBody>
          <a:bodyPr wrap="square" rtlCol="0">
            <a:spAutoFit/>
          </a:bodyPr>
          <a:lstStyle/>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p:txBody>
      </p:sp>
      <p:sp>
        <p:nvSpPr>
          <p:cNvPr id="4" name="Rectangle 3"/>
          <p:cNvSpPr/>
          <p:nvPr/>
        </p:nvSpPr>
        <p:spPr>
          <a:xfrm>
            <a:off x="1447800" y="2133600"/>
            <a:ext cx="9220200" cy="2369880"/>
          </a:xfrm>
          <a:prstGeom prst="rect">
            <a:avLst/>
          </a:prstGeom>
        </p:spPr>
        <p:txBody>
          <a:bodyPr wrap="square">
            <a:spAutoFit/>
          </a:bodyPr>
          <a:lstStyle/>
          <a:p>
            <a:r>
              <a:rPr lang="en-US" sz="3600" b="1" dirty="0" smtClean="0"/>
              <a:t>How to find the best C? </a:t>
            </a:r>
          </a:p>
          <a:p>
            <a:endParaRPr lang="en-US" sz="2800" dirty="0" smtClean="0"/>
          </a:p>
          <a:p>
            <a:r>
              <a:rPr lang="en-US" sz="2800" dirty="0" smtClean="0"/>
              <a:t>There is no magic value for that will work for all the problems. The recommended approach to select is to use </a:t>
            </a:r>
            <a:r>
              <a:rPr lang="en-US" sz="2800" b="1" dirty="0" smtClean="0"/>
              <a:t>grid search </a:t>
            </a:r>
            <a:r>
              <a:rPr lang="en-US" sz="2800" dirty="0" smtClean="0"/>
              <a:t>with cross-validation </a:t>
            </a:r>
            <a:endParaRPr lang="en-US" sz="2800" dirty="0"/>
          </a:p>
        </p:txBody>
      </p:sp>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0600" y="685800"/>
            <a:ext cx="9448800" cy="2677656"/>
          </a:xfrm>
          <a:prstGeom prst="rect">
            <a:avLst/>
          </a:prstGeom>
          <a:noFill/>
        </p:spPr>
        <p:txBody>
          <a:bodyPr wrap="square" rtlCol="0">
            <a:spAutoFit/>
          </a:bodyPr>
          <a:lstStyle/>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p:txBody>
      </p:sp>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644" y="2144256"/>
            <a:ext cx="10177111"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24160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3810000" y="2362200"/>
            <a:ext cx="3962400" cy="1569660"/>
          </a:xfrm>
          <a:prstGeom prst="rect">
            <a:avLst/>
          </a:prstGeom>
          <a:noFill/>
        </p:spPr>
        <p:txBody>
          <a:bodyPr wrap="square" rtlCol="0">
            <a:spAutoFit/>
          </a:bodyPr>
          <a:lstStyle/>
          <a:p>
            <a:r>
              <a:rPr lang="en-US" sz="5400" dirty="0"/>
              <a:t> </a:t>
            </a:r>
            <a:r>
              <a:rPr lang="en-US" sz="5400" dirty="0" smtClean="0"/>
              <a:t>   Kernels</a:t>
            </a:r>
          </a:p>
          <a:p>
            <a:endParaRPr lang="en-US" dirty="0" smtClean="0"/>
          </a:p>
          <a:p>
            <a:r>
              <a:rPr lang="en-US" sz="2400" dirty="0" smtClean="0"/>
              <a:t>    Feature Transformation</a:t>
            </a:r>
            <a:endParaRPr lang="en-US" sz="2400" dirty="0"/>
          </a:p>
        </p:txBody>
      </p:sp>
    </p:spTree>
    <p:extLst>
      <p:ext uri="{BB962C8B-B14F-4D97-AF65-F5344CB8AC3E}">
        <p14:creationId xmlns:p14="http://schemas.microsoft.com/office/powerpoint/2010/main" val="18415924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47800" y="762000"/>
            <a:ext cx="10287000" cy="1938992"/>
          </a:xfrm>
          <a:prstGeom prst="rect">
            <a:avLst/>
          </a:prstGeom>
        </p:spPr>
        <p:txBody>
          <a:bodyPr wrap="square">
            <a:spAutoFit/>
          </a:bodyPr>
          <a:lstStyle/>
          <a:p>
            <a:r>
              <a:rPr lang="en-US" sz="3600" b="1" dirty="0" smtClean="0"/>
              <a:t>Can we classify non-linearly separable data?</a:t>
            </a:r>
          </a:p>
          <a:p>
            <a:endParaRPr lang="en-US" sz="1200" b="1" dirty="0" smtClean="0"/>
          </a:p>
          <a:p>
            <a:r>
              <a:rPr lang="en-US" dirty="0" smtClean="0"/>
              <a:t>Imagine you have some data that is not separable and you would like to use SVMs to classify it. We have seen that it is not possible because the data is not linearly separable. </a:t>
            </a:r>
            <a:r>
              <a:rPr lang="en-US" b="1" dirty="0" smtClean="0"/>
              <a:t>However, this last assumption is not correct</a:t>
            </a:r>
            <a:r>
              <a:rPr lang="en-US" dirty="0" smtClean="0"/>
              <a:t>. What is important to notice here is that </a:t>
            </a:r>
            <a:r>
              <a:rPr lang="en-US" b="1" dirty="0"/>
              <a:t>the data is not linearly separable in two dimensions. </a:t>
            </a:r>
          </a:p>
        </p:txBody>
      </p:sp>
      <p:pic>
        <p:nvPicPr>
          <p:cNvPr id="4099" name="Picture 3"/>
          <p:cNvPicPr>
            <a:picLocks noChangeAspect="1" noChangeArrowheads="1"/>
          </p:cNvPicPr>
          <p:nvPr/>
        </p:nvPicPr>
        <p:blipFill>
          <a:blip r:embed="rId3"/>
          <a:srcRect/>
          <a:stretch>
            <a:fillRect/>
          </a:stretch>
        </p:blipFill>
        <p:spPr bwMode="auto">
          <a:xfrm>
            <a:off x="381000" y="3200400"/>
            <a:ext cx="3429000" cy="3157933"/>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a:srcRect/>
          <a:stretch>
            <a:fillRect/>
          </a:stretch>
        </p:blipFill>
        <p:spPr bwMode="auto">
          <a:xfrm>
            <a:off x="3733800" y="3276600"/>
            <a:ext cx="8124825" cy="1895475"/>
          </a:xfrm>
          <a:prstGeom prst="rect">
            <a:avLst/>
          </a:prstGeom>
          <a:noFill/>
          <a:ln w="9525">
            <a:noFill/>
            <a:miter lim="800000"/>
            <a:headEnd/>
            <a:tailEnd/>
          </a:ln>
          <a:effectLst/>
        </p:spPr>
      </p:pic>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0600" y="685800"/>
            <a:ext cx="9448800" cy="2677656"/>
          </a:xfrm>
          <a:prstGeom prst="rect">
            <a:avLst/>
          </a:prstGeom>
          <a:noFill/>
        </p:spPr>
        <p:txBody>
          <a:bodyPr wrap="square" rtlCol="0">
            <a:spAutoFit/>
          </a:bodyPr>
          <a:lstStyle/>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p:txBody>
      </p:sp>
      <p:sp>
        <p:nvSpPr>
          <p:cNvPr id="4" name="Rectangle 3"/>
          <p:cNvSpPr/>
          <p:nvPr/>
        </p:nvSpPr>
        <p:spPr>
          <a:xfrm>
            <a:off x="1447800" y="762000"/>
            <a:ext cx="10287000" cy="1015663"/>
          </a:xfrm>
          <a:prstGeom prst="rect">
            <a:avLst/>
          </a:prstGeom>
        </p:spPr>
        <p:txBody>
          <a:bodyPr wrap="square">
            <a:spAutoFit/>
          </a:bodyPr>
          <a:lstStyle/>
          <a:p>
            <a:r>
              <a:rPr lang="en-US" sz="2000" dirty="0" smtClean="0"/>
              <a:t>If you transform the whole data set of Last Figure and plot the result after transformation, you get below Figure, which does not show much improvement. However, after some time playing with the graph, we can see that the data is, in fact, separable in three dimensions </a:t>
            </a:r>
            <a:endParaRPr lang="en-US" sz="2000" dirty="0"/>
          </a:p>
        </p:txBody>
      </p:sp>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4029" y="1803777"/>
            <a:ext cx="5781675" cy="444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02" y="1948428"/>
            <a:ext cx="5462428" cy="3995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0600" y="685800"/>
            <a:ext cx="9448800" cy="2677656"/>
          </a:xfrm>
          <a:prstGeom prst="rect">
            <a:avLst/>
          </a:prstGeom>
          <a:noFill/>
        </p:spPr>
        <p:txBody>
          <a:bodyPr wrap="square" rtlCol="0">
            <a:spAutoFit/>
          </a:bodyPr>
          <a:lstStyle/>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p:txBody>
      </p:sp>
      <p:sp>
        <p:nvSpPr>
          <p:cNvPr id="4" name="Rectangle 3"/>
          <p:cNvSpPr/>
          <p:nvPr/>
        </p:nvSpPr>
        <p:spPr>
          <a:xfrm>
            <a:off x="914400" y="762000"/>
            <a:ext cx="10439400" cy="5632311"/>
          </a:xfrm>
          <a:prstGeom prst="rect">
            <a:avLst/>
          </a:prstGeom>
        </p:spPr>
        <p:txBody>
          <a:bodyPr wrap="square">
            <a:spAutoFit/>
          </a:bodyPr>
          <a:lstStyle/>
          <a:p>
            <a:r>
              <a:rPr lang="en-US" sz="2800" b="1" u="sng" dirty="0" smtClean="0"/>
              <a:t>Here is a basic recipe we can use to classify this dataset:</a:t>
            </a:r>
          </a:p>
          <a:p>
            <a:r>
              <a:rPr lang="en-US" sz="2000" dirty="0" smtClean="0"/>
              <a:t> </a:t>
            </a:r>
          </a:p>
          <a:p>
            <a:r>
              <a:rPr lang="en-US" sz="2000" dirty="0" smtClean="0"/>
              <a:t>1. Transform every two-dimensional vector into a three-dimensional vector using the transform method of Code Listing 31. </a:t>
            </a:r>
          </a:p>
          <a:p>
            <a:r>
              <a:rPr lang="en-US" sz="2000" dirty="0" smtClean="0"/>
              <a:t>2. Train the SVMs using the 3D dataset. </a:t>
            </a:r>
          </a:p>
          <a:p>
            <a:r>
              <a:rPr lang="en-US" sz="2000" dirty="0" smtClean="0"/>
              <a:t>3. For each new example we wish to predict, transform it using the </a:t>
            </a:r>
            <a:r>
              <a:rPr lang="en-US" sz="2000" b="1" dirty="0" smtClean="0"/>
              <a:t>transform method before passing it to the predict method. </a:t>
            </a:r>
          </a:p>
          <a:p>
            <a:endParaRPr lang="en-US" sz="2000" dirty="0" smtClean="0"/>
          </a:p>
          <a:p>
            <a:r>
              <a:rPr lang="en-US" sz="2000" b="1" i="1" dirty="0" smtClean="0">
                <a:solidFill>
                  <a:srgbClr val="FF0000"/>
                </a:solidFill>
              </a:rPr>
              <a:t>Of course, you are not forced to transform the data into three dimensions; it could be five, ten, or one hundred dimensions.</a:t>
            </a:r>
          </a:p>
          <a:p>
            <a:r>
              <a:rPr lang="en-US" sz="2000" dirty="0" smtClean="0"/>
              <a:t> </a:t>
            </a:r>
          </a:p>
          <a:p>
            <a:r>
              <a:rPr lang="en-US" sz="3200" b="1" dirty="0" smtClean="0"/>
              <a:t>How do we know which transformation to apply?</a:t>
            </a:r>
            <a:r>
              <a:rPr lang="en-US" sz="2000" b="1" dirty="0" smtClean="0"/>
              <a:t> </a:t>
            </a:r>
          </a:p>
          <a:p>
            <a:endParaRPr lang="en-US" sz="2000" b="1" dirty="0" smtClean="0"/>
          </a:p>
          <a:p>
            <a:r>
              <a:rPr lang="en-US" sz="2000" dirty="0" smtClean="0"/>
              <a:t>Choosing which transformation to apply depends a lot on your dataset. Being able to transform the data so that the machine learning algorithm you wish to use performs at its best is probably one key factor of success in the machine learning world. Unfortunately, there is </a:t>
            </a:r>
            <a:r>
              <a:rPr lang="en-US" sz="2000" b="1" dirty="0" smtClean="0"/>
              <a:t>no perfect recipe, and it will come with experience via trial and error</a:t>
            </a:r>
            <a:r>
              <a:rPr lang="en-US" sz="2000" dirty="0" smtClean="0"/>
              <a:t>. </a:t>
            </a:r>
            <a:endParaRPr lang="en-US" sz="2000" dirty="0"/>
          </a:p>
        </p:txBody>
      </p:sp>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0600" y="685800"/>
            <a:ext cx="9448800" cy="2677656"/>
          </a:xfrm>
          <a:prstGeom prst="rect">
            <a:avLst/>
          </a:prstGeom>
          <a:noFill/>
        </p:spPr>
        <p:txBody>
          <a:bodyPr wrap="square" rtlCol="0">
            <a:spAutoFit/>
          </a:bodyPr>
          <a:lstStyle/>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p:txBody>
      </p:sp>
      <p:sp>
        <p:nvSpPr>
          <p:cNvPr id="4" name="Rectangle 3"/>
          <p:cNvSpPr/>
          <p:nvPr/>
        </p:nvSpPr>
        <p:spPr>
          <a:xfrm>
            <a:off x="914400" y="762000"/>
            <a:ext cx="10439400" cy="3847207"/>
          </a:xfrm>
          <a:prstGeom prst="rect">
            <a:avLst/>
          </a:prstGeom>
        </p:spPr>
        <p:txBody>
          <a:bodyPr wrap="square">
            <a:spAutoFit/>
          </a:bodyPr>
          <a:lstStyle/>
          <a:p>
            <a:r>
              <a:rPr lang="en-US" sz="2800" b="1" dirty="0" smtClean="0"/>
              <a:t>What is a kernel? </a:t>
            </a:r>
          </a:p>
          <a:p>
            <a:r>
              <a:rPr lang="en-US" sz="2000" dirty="0" smtClean="0"/>
              <a:t>In the last section, we saw a quick recipe to use on the non-separable dataset. One of its </a:t>
            </a:r>
            <a:r>
              <a:rPr lang="en-US" sz="2000" b="1" dirty="0" smtClean="0">
                <a:solidFill>
                  <a:srgbClr val="FF0000"/>
                </a:solidFill>
              </a:rPr>
              <a:t>main drawbacks </a:t>
            </a:r>
            <a:r>
              <a:rPr lang="en-US" sz="2000" dirty="0" smtClean="0"/>
              <a:t>is that </a:t>
            </a:r>
            <a:r>
              <a:rPr lang="en-US" sz="2000" b="1" dirty="0" smtClean="0"/>
              <a:t>we must transform every example</a:t>
            </a:r>
            <a:r>
              <a:rPr lang="en-US" sz="2000" dirty="0" smtClean="0"/>
              <a:t>.</a:t>
            </a:r>
          </a:p>
          <a:p>
            <a:r>
              <a:rPr lang="en-US" sz="2000" dirty="0" smtClean="0"/>
              <a:t>If we have millions or billions of examples and that transform method is complex, that can </a:t>
            </a:r>
            <a:r>
              <a:rPr lang="en-US" sz="2000" b="1" dirty="0" smtClean="0"/>
              <a:t>take a huge amount of time</a:t>
            </a:r>
            <a:r>
              <a:rPr lang="en-US" sz="2000" dirty="0" smtClean="0"/>
              <a:t>. </a:t>
            </a:r>
          </a:p>
          <a:p>
            <a:endParaRPr lang="en-US" sz="2000" dirty="0" smtClean="0"/>
          </a:p>
          <a:p>
            <a:r>
              <a:rPr lang="en-US" sz="2800" b="1" dirty="0" smtClean="0"/>
              <a:t>This is when kernels come to the rescue.</a:t>
            </a:r>
          </a:p>
          <a:p>
            <a:endParaRPr lang="en-US" sz="2800" b="1" dirty="0" smtClean="0"/>
          </a:p>
          <a:p>
            <a:r>
              <a:rPr lang="en-US" sz="2000" dirty="0" smtClean="0"/>
              <a:t>If you recall, when we search for the KKT multipliers in the </a:t>
            </a:r>
            <a:r>
              <a:rPr lang="en-US" sz="2000" dirty="0" err="1" smtClean="0"/>
              <a:t>Lagrangian</a:t>
            </a:r>
            <a:r>
              <a:rPr lang="en-US" sz="2000" dirty="0" smtClean="0"/>
              <a:t> function, we do not need the value of a training example ; we only need the value of the dot product between two training examples: </a:t>
            </a:r>
            <a:endParaRPr lang="en-US" sz="2000" dirty="0"/>
          </a:p>
        </p:txBody>
      </p:sp>
      <p:pic>
        <p:nvPicPr>
          <p:cNvPr id="6146" name="Picture 2"/>
          <p:cNvPicPr>
            <a:picLocks noChangeAspect="1" noChangeArrowheads="1"/>
          </p:cNvPicPr>
          <p:nvPr/>
        </p:nvPicPr>
        <p:blipFill>
          <a:blip r:embed="rId3"/>
          <a:srcRect/>
          <a:stretch>
            <a:fillRect/>
          </a:stretch>
        </p:blipFill>
        <p:spPr bwMode="auto">
          <a:xfrm>
            <a:off x="2395727" y="4724400"/>
            <a:ext cx="6062473" cy="1295400"/>
          </a:xfrm>
          <a:prstGeom prst="rect">
            <a:avLst/>
          </a:prstGeom>
          <a:noFill/>
          <a:ln w="9525">
            <a:noFill/>
            <a:miter lim="800000"/>
            <a:headEnd/>
            <a:tailEnd/>
          </a:ln>
          <a:effectLst/>
        </p:spPr>
      </p:pic>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0600" y="685800"/>
            <a:ext cx="9448800" cy="2677656"/>
          </a:xfrm>
          <a:prstGeom prst="rect">
            <a:avLst/>
          </a:prstGeom>
          <a:noFill/>
        </p:spPr>
        <p:txBody>
          <a:bodyPr wrap="square" rtlCol="0">
            <a:spAutoFit/>
          </a:bodyPr>
          <a:lstStyle/>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p:txBody>
      </p:sp>
      <p:sp>
        <p:nvSpPr>
          <p:cNvPr id="4" name="Rectangle 3"/>
          <p:cNvSpPr/>
          <p:nvPr/>
        </p:nvSpPr>
        <p:spPr>
          <a:xfrm>
            <a:off x="914400" y="762000"/>
            <a:ext cx="10439400" cy="4401205"/>
          </a:xfrm>
          <a:prstGeom prst="rect">
            <a:avLst/>
          </a:prstGeom>
        </p:spPr>
        <p:txBody>
          <a:bodyPr wrap="square">
            <a:spAutoFit/>
          </a:bodyPr>
          <a:lstStyle/>
          <a:p>
            <a:r>
              <a:rPr lang="en-US" sz="2800" dirty="0" smtClean="0"/>
              <a:t>The question is this: </a:t>
            </a:r>
          </a:p>
          <a:p>
            <a:endParaRPr lang="en-US" sz="2800" dirty="0" smtClean="0"/>
          </a:p>
          <a:p>
            <a:r>
              <a:rPr lang="en-US" sz="2800" b="1" dirty="0" smtClean="0"/>
              <a:t>Is there a way to compute this value, without transforming the vectors? </a:t>
            </a:r>
          </a:p>
          <a:p>
            <a:endParaRPr lang="en-US" sz="2800" b="1" dirty="0" smtClean="0"/>
          </a:p>
          <a:p>
            <a:r>
              <a:rPr lang="en-US" sz="2800" dirty="0" smtClean="0">
                <a:solidFill>
                  <a:srgbClr val="FF0000"/>
                </a:solidFill>
              </a:rPr>
              <a:t>And the answer is: </a:t>
            </a:r>
            <a:r>
              <a:rPr lang="en-US" sz="2800" b="1" dirty="0" smtClean="0">
                <a:solidFill>
                  <a:srgbClr val="FF0000"/>
                </a:solidFill>
              </a:rPr>
              <a:t>Yes, with a kernel! </a:t>
            </a:r>
          </a:p>
          <a:p>
            <a:endParaRPr lang="en-US" sz="2800" dirty="0" smtClean="0">
              <a:solidFill>
                <a:srgbClr val="FF0000"/>
              </a:solidFill>
            </a:endParaRPr>
          </a:p>
          <a:p>
            <a:endParaRPr lang="en-US" sz="2800" dirty="0" smtClean="0">
              <a:solidFill>
                <a:srgbClr val="FF0000"/>
              </a:solidFill>
            </a:endParaRPr>
          </a:p>
          <a:p>
            <a:r>
              <a:rPr lang="en-US" sz="2800" dirty="0" smtClean="0"/>
              <a:t>A kernel </a:t>
            </a:r>
            <a:r>
              <a:rPr lang="en-US" sz="2800" b="1" dirty="0" smtClean="0"/>
              <a:t>is a function that returns the result of a dot product performed in another space. </a:t>
            </a:r>
            <a:endParaRPr lang="en-US" sz="2800" dirty="0">
              <a:solidFill>
                <a:srgbClr val="FF0000"/>
              </a:solidFill>
            </a:endParaRPr>
          </a:p>
        </p:txBody>
      </p:sp>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0600" y="685800"/>
            <a:ext cx="9448800" cy="2677656"/>
          </a:xfrm>
          <a:prstGeom prst="rect">
            <a:avLst/>
          </a:prstGeom>
          <a:noFill/>
        </p:spPr>
        <p:txBody>
          <a:bodyPr wrap="square" rtlCol="0">
            <a:spAutoFit/>
          </a:bodyPr>
          <a:lstStyle/>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p:txBody>
      </p:sp>
      <p:sp>
        <p:nvSpPr>
          <p:cNvPr id="4" name="Rectangle 3"/>
          <p:cNvSpPr/>
          <p:nvPr/>
        </p:nvSpPr>
        <p:spPr>
          <a:xfrm>
            <a:off x="914400" y="1676400"/>
            <a:ext cx="10439400" cy="3539430"/>
          </a:xfrm>
          <a:prstGeom prst="rect">
            <a:avLst/>
          </a:prstGeom>
        </p:spPr>
        <p:txBody>
          <a:bodyPr wrap="square">
            <a:spAutoFit/>
          </a:bodyPr>
          <a:lstStyle/>
          <a:p>
            <a:r>
              <a:rPr lang="en-US" sz="2800" dirty="0"/>
              <a:t>The vectors </a:t>
            </a:r>
            <a:r>
              <a:rPr lang="en-US" sz="2800" dirty="0" smtClean="0"/>
              <a:t>x1 and x2 </a:t>
            </a:r>
            <a:r>
              <a:rPr lang="en-US" sz="2800" dirty="0"/>
              <a:t>belong to </a:t>
            </a:r>
            <a:r>
              <a:rPr lang="en-US" sz="2800" dirty="0" smtClean="0"/>
              <a:t>R</a:t>
            </a:r>
            <a:r>
              <a:rPr lang="en-US" sz="2800" baseline="30000" dirty="0" smtClean="0"/>
              <a:t>2</a:t>
            </a:r>
            <a:r>
              <a:rPr lang="en-US" sz="2800" dirty="0" smtClean="0"/>
              <a:t>. </a:t>
            </a:r>
            <a:r>
              <a:rPr lang="en-US" sz="2800" dirty="0"/>
              <a:t>The kernel function computes their dot product as if they have been transformed into vectors belonging to </a:t>
            </a:r>
            <a:r>
              <a:rPr lang="en-US" sz="2800" dirty="0" smtClean="0"/>
              <a:t>R</a:t>
            </a:r>
            <a:r>
              <a:rPr lang="en-US" sz="2800" baseline="30000" dirty="0" smtClean="0"/>
              <a:t>3</a:t>
            </a:r>
            <a:r>
              <a:rPr lang="en-US" sz="2800" dirty="0" smtClean="0"/>
              <a:t>, </a:t>
            </a:r>
            <a:r>
              <a:rPr lang="en-US" sz="2800" dirty="0"/>
              <a:t>and it does that without doing the transformation, and without computing their dot </a:t>
            </a:r>
            <a:r>
              <a:rPr lang="en-US" sz="2800" dirty="0" smtClean="0"/>
              <a:t>product.</a:t>
            </a:r>
          </a:p>
          <a:p>
            <a:endParaRPr lang="en-US" sz="2800" dirty="0">
              <a:solidFill>
                <a:srgbClr val="FF0000"/>
              </a:solidFill>
            </a:endParaRPr>
          </a:p>
          <a:p>
            <a:r>
              <a:rPr lang="en-US" sz="2800" dirty="0"/>
              <a:t>P</a:t>
            </a:r>
            <a:r>
              <a:rPr lang="en-US" sz="2800" dirty="0" smtClean="0"/>
              <a:t>retty </a:t>
            </a:r>
            <a:r>
              <a:rPr lang="en-US" sz="2800" dirty="0"/>
              <a:t>incredible </a:t>
            </a:r>
            <a:r>
              <a:rPr lang="en-US" sz="2800" dirty="0" smtClean="0"/>
              <a:t>!!</a:t>
            </a:r>
          </a:p>
          <a:p>
            <a:endParaRPr lang="en-US" sz="2800" dirty="0">
              <a:solidFill>
                <a:srgbClr val="FF0000"/>
              </a:solidFill>
            </a:endParaRPr>
          </a:p>
          <a:p>
            <a:r>
              <a:rPr lang="en-US" sz="2800" dirty="0" smtClean="0">
                <a:solidFill>
                  <a:srgbClr val="FF0000"/>
                </a:solidFill>
              </a:rPr>
              <a:t>This is beauty of Mathematics </a:t>
            </a:r>
            <a:r>
              <a:rPr lang="en-US" sz="2800" dirty="0" smtClean="0">
                <a:solidFill>
                  <a:srgbClr val="FF0000"/>
                </a:solidFill>
                <a:sym typeface="Wingdings" pitchFamily="2" charset="2"/>
              </a:rPr>
              <a:t></a:t>
            </a:r>
            <a:endParaRPr lang="en-US" sz="2800" dirty="0">
              <a:solidFill>
                <a:srgbClr val="FF0000"/>
              </a:solidFill>
            </a:endParaRPr>
          </a:p>
        </p:txBody>
      </p:sp>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extLst>
      <p:ext uri="{BB962C8B-B14F-4D97-AF65-F5344CB8AC3E}">
        <p14:creationId xmlns:p14="http://schemas.microsoft.com/office/powerpoint/2010/main" val="2067661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95400" y="685800"/>
            <a:ext cx="10287000" cy="2369880"/>
          </a:xfrm>
          <a:prstGeom prst="rect">
            <a:avLst/>
          </a:prstGeom>
          <a:noFill/>
        </p:spPr>
        <p:txBody>
          <a:bodyPr wrap="square" rtlCol="0">
            <a:spAutoFit/>
          </a:bodyPr>
          <a:lstStyle/>
          <a:p>
            <a:r>
              <a:rPr lang="en-US" sz="3600" b="1" dirty="0" smtClean="0"/>
              <a:t>The direction of a vector </a:t>
            </a:r>
          </a:p>
          <a:p>
            <a:endParaRPr lang="en-US" sz="2800" b="1" dirty="0" smtClean="0"/>
          </a:p>
          <a:p>
            <a:r>
              <a:rPr lang="en-US" sz="2800" dirty="0" smtClean="0"/>
              <a:t>The direction is the second component of a vector. By definition, it is a new vector for which the coordinates are the initial coordinates of our vector divided by its norm. </a:t>
            </a:r>
          </a:p>
        </p:txBody>
      </p:sp>
      <p:pic>
        <p:nvPicPr>
          <p:cNvPr id="83970" name="Picture 2"/>
          <p:cNvPicPr>
            <a:picLocks noChangeAspect="1" noChangeArrowheads="1"/>
          </p:cNvPicPr>
          <p:nvPr/>
        </p:nvPicPr>
        <p:blipFill>
          <a:blip r:embed="rId3"/>
          <a:srcRect/>
          <a:stretch>
            <a:fillRect/>
          </a:stretch>
        </p:blipFill>
        <p:spPr bwMode="auto">
          <a:xfrm>
            <a:off x="974651" y="3352800"/>
            <a:ext cx="10370289" cy="2334672"/>
          </a:xfrm>
          <a:prstGeom prst="rect">
            <a:avLst/>
          </a:prstGeom>
          <a:noFill/>
          <a:ln w="9525">
            <a:noFill/>
            <a:miter lim="800000"/>
            <a:headEnd/>
            <a:tailEnd/>
          </a:ln>
          <a:effectLst/>
        </p:spPr>
      </p:pic>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0600" y="685800"/>
            <a:ext cx="9448800" cy="2677656"/>
          </a:xfrm>
          <a:prstGeom prst="rect">
            <a:avLst/>
          </a:prstGeom>
          <a:noFill/>
        </p:spPr>
        <p:txBody>
          <a:bodyPr wrap="square" rtlCol="0">
            <a:spAutoFit/>
          </a:bodyPr>
          <a:lstStyle/>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p:txBody>
      </p:sp>
      <p:sp>
        <p:nvSpPr>
          <p:cNvPr id="4" name="Rectangle 3"/>
          <p:cNvSpPr/>
          <p:nvPr/>
        </p:nvSpPr>
        <p:spPr>
          <a:xfrm>
            <a:off x="914400" y="762000"/>
            <a:ext cx="10439400" cy="954107"/>
          </a:xfrm>
          <a:prstGeom prst="rect">
            <a:avLst/>
          </a:prstGeom>
        </p:spPr>
        <p:txBody>
          <a:bodyPr wrap="square">
            <a:spAutoFit/>
          </a:bodyPr>
          <a:lstStyle/>
          <a:p>
            <a:r>
              <a:rPr lang="en-US" sz="2800" dirty="0" smtClean="0"/>
              <a:t>If we define a kernel as: ,                         we can then rewrite the soft-margin dual problem: </a:t>
            </a:r>
            <a:endParaRPr lang="en-US" sz="2800" dirty="0">
              <a:solidFill>
                <a:srgbClr val="FF0000"/>
              </a:solidFill>
            </a:endParaRPr>
          </a:p>
        </p:txBody>
      </p:sp>
      <p:pic>
        <p:nvPicPr>
          <p:cNvPr id="7171" name="Picture 3"/>
          <p:cNvPicPr>
            <a:picLocks noChangeAspect="1" noChangeArrowheads="1"/>
          </p:cNvPicPr>
          <p:nvPr/>
        </p:nvPicPr>
        <p:blipFill>
          <a:blip r:embed="rId3"/>
          <a:srcRect/>
          <a:stretch>
            <a:fillRect/>
          </a:stretch>
        </p:blipFill>
        <p:spPr bwMode="auto">
          <a:xfrm>
            <a:off x="4648200" y="762000"/>
            <a:ext cx="2667167" cy="519113"/>
          </a:xfrm>
          <a:prstGeom prst="rect">
            <a:avLst/>
          </a:prstGeom>
          <a:noFill/>
          <a:ln w="9525">
            <a:noFill/>
            <a:miter lim="800000"/>
            <a:headEnd/>
            <a:tailEnd/>
          </a:ln>
          <a:effectLst/>
        </p:spPr>
      </p:pic>
      <p:pic>
        <p:nvPicPr>
          <p:cNvPr id="7172" name="Picture 4"/>
          <p:cNvPicPr>
            <a:picLocks noChangeAspect="1" noChangeArrowheads="1"/>
          </p:cNvPicPr>
          <p:nvPr/>
        </p:nvPicPr>
        <p:blipFill>
          <a:blip r:embed="rId4"/>
          <a:srcRect/>
          <a:stretch>
            <a:fillRect/>
          </a:stretch>
        </p:blipFill>
        <p:spPr bwMode="auto">
          <a:xfrm>
            <a:off x="990767" y="1716107"/>
            <a:ext cx="6324600" cy="2835165"/>
          </a:xfrm>
          <a:prstGeom prst="rect">
            <a:avLst/>
          </a:prstGeom>
          <a:noFill/>
          <a:ln w="9525">
            <a:noFill/>
            <a:miter lim="800000"/>
            <a:headEnd/>
            <a:tailEnd/>
          </a:ln>
          <a:effectLst/>
        </p:spPr>
      </p:pic>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990600" y="4724400"/>
            <a:ext cx="10363200" cy="707886"/>
          </a:xfrm>
          <a:prstGeom prst="rect">
            <a:avLst/>
          </a:prstGeom>
          <a:noFill/>
        </p:spPr>
        <p:txBody>
          <a:bodyPr wrap="square" rtlCol="0">
            <a:spAutoFit/>
          </a:bodyPr>
          <a:lstStyle/>
          <a:p>
            <a:r>
              <a:rPr lang="en-US" sz="2000" b="1" i="1" dirty="0">
                <a:solidFill>
                  <a:schemeClr val="accent3"/>
                </a:solidFill>
              </a:rPr>
              <a:t>Applying the kernel trick simply means replacing the dot product of two examples by a kernel function. </a:t>
            </a:r>
          </a:p>
        </p:txBody>
      </p:sp>
      <p:pic>
        <p:nvPicPr>
          <p:cNvPr id="153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6600" y="3133689"/>
            <a:ext cx="4405774" cy="103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5562" y="2618137"/>
            <a:ext cx="3713307"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0600" y="685800"/>
            <a:ext cx="9448800" cy="2677656"/>
          </a:xfrm>
          <a:prstGeom prst="rect">
            <a:avLst/>
          </a:prstGeom>
          <a:noFill/>
        </p:spPr>
        <p:txBody>
          <a:bodyPr wrap="square" rtlCol="0">
            <a:spAutoFit/>
          </a:bodyPr>
          <a:lstStyle/>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p:txBody>
      </p:sp>
      <p:sp>
        <p:nvSpPr>
          <p:cNvPr id="4" name="Rectangle 3"/>
          <p:cNvSpPr/>
          <p:nvPr/>
        </p:nvSpPr>
        <p:spPr>
          <a:xfrm>
            <a:off x="914400" y="762000"/>
            <a:ext cx="10439400" cy="4955203"/>
          </a:xfrm>
          <a:prstGeom prst="rect">
            <a:avLst/>
          </a:prstGeom>
        </p:spPr>
        <p:txBody>
          <a:bodyPr wrap="square">
            <a:spAutoFit/>
          </a:bodyPr>
          <a:lstStyle/>
          <a:p>
            <a:r>
              <a:rPr lang="en-US" sz="3600" b="1" dirty="0" smtClean="0"/>
              <a:t>Kernel types </a:t>
            </a:r>
          </a:p>
          <a:p>
            <a:endParaRPr lang="en-US" sz="2800" b="1" dirty="0" smtClean="0"/>
          </a:p>
          <a:p>
            <a:r>
              <a:rPr lang="en-US" sz="2800" b="1" dirty="0" smtClean="0"/>
              <a:t>Linear kernel </a:t>
            </a:r>
          </a:p>
          <a:p>
            <a:r>
              <a:rPr lang="en-US" sz="2800" dirty="0" smtClean="0"/>
              <a:t>This is the simplest kernel. It is simply defined by: </a:t>
            </a:r>
          </a:p>
          <a:p>
            <a:endParaRPr lang="en-US" sz="2800" dirty="0">
              <a:solidFill>
                <a:srgbClr val="FF0000"/>
              </a:solidFill>
            </a:endParaRPr>
          </a:p>
          <a:p>
            <a:endParaRPr lang="en-US" sz="2800" dirty="0" smtClean="0">
              <a:solidFill>
                <a:srgbClr val="FF0000"/>
              </a:solidFill>
            </a:endParaRPr>
          </a:p>
          <a:p>
            <a:endParaRPr lang="en-US" sz="2800" dirty="0">
              <a:solidFill>
                <a:srgbClr val="FF0000"/>
              </a:solidFill>
            </a:endParaRPr>
          </a:p>
          <a:p>
            <a:endParaRPr lang="en-US" sz="2800" dirty="0" smtClean="0">
              <a:solidFill>
                <a:srgbClr val="FF0000"/>
              </a:solidFill>
            </a:endParaRPr>
          </a:p>
          <a:p>
            <a:endParaRPr lang="en-US" sz="2800" dirty="0">
              <a:solidFill>
                <a:srgbClr val="FF0000"/>
              </a:solidFill>
            </a:endParaRPr>
          </a:p>
          <a:p>
            <a:endParaRPr lang="en-US" sz="2800" dirty="0" smtClean="0">
              <a:solidFill>
                <a:srgbClr val="FF0000"/>
              </a:solidFill>
            </a:endParaRPr>
          </a:p>
          <a:p>
            <a:r>
              <a:rPr lang="en-US" sz="2800" dirty="0" smtClean="0"/>
              <a:t>In practice, linear </a:t>
            </a:r>
            <a:r>
              <a:rPr lang="en-US" sz="2800" dirty="0"/>
              <a:t>kernel works well for text classification. </a:t>
            </a:r>
            <a:endParaRPr lang="en-US" sz="2800" dirty="0">
              <a:solidFill>
                <a:srgbClr val="FF0000"/>
              </a:solidFill>
            </a:endParaRPr>
          </a:p>
        </p:txBody>
      </p:sp>
      <p:pic>
        <p:nvPicPr>
          <p:cNvPr id="8195" name="Picture 3"/>
          <p:cNvPicPr>
            <a:picLocks noChangeAspect="1" noChangeArrowheads="1"/>
          </p:cNvPicPr>
          <p:nvPr/>
        </p:nvPicPr>
        <p:blipFill>
          <a:blip r:embed="rId3"/>
          <a:srcRect/>
          <a:stretch>
            <a:fillRect/>
          </a:stretch>
        </p:blipFill>
        <p:spPr bwMode="auto">
          <a:xfrm>
            <a:off x="2514600" y="2667000"/>
            <a:ext cx="6654296" cy="1948070"/>
          </a:xfrm>
          <a:prstGeom prst="rect">
            <a:avLst/>
          </a:prstGeom>
          <a:noFill/>
          <a:ln w="9525">
            <a:noFill/>
            <a:miter lim="800000"/>
            <a:headEnd/>
            <a:tailEnd/>
          </a:ln>
          <a:effectLst/>
        </p:spPr>
      </p:pic>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0600" y="685800"/>
            <a:ext cx="9448800" cy="2677656"/>
          </a:xfrm>
          <a:prstGeom prst="rect">
            <a:avLst/>
          </a:prstGeom>
          <a:noFill/>
        </p:spPr>
        <p:txBody>
          <a:bodyPr wrap="square" rtlCol="0">
            <a:spAutoFit/>
          </a:bodyPr>
          <a:lstStyle/>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p:txBody>
      </p:sp>
      <p:sp>
        <p:nvSpPr>
          <p:cNvPr id="4" name="Rectangle 3"/>
          <p:cNvSpPr/>
          <p:nvPr/>
        </p:nvSpPr>
        <p:spPr>
          <a:xfrm>
            <a:off x="914400" y="762000"/>
            <a:ext cx="10439400" cy="1631216"/>
          </a:xfrm>
          <a:prstGeom prst="rect">
            <a:avLst/>
          </a:prstGeom>
        </p:spPr>
        <p:txBody>
          <a:bodyPr wrap="square">
            <a:spAutoFit/>
          </a:bodyPr>
          <a:lstStyle/>
          <a:p>
            <a:r>
              <a:rPr lang="en-US" sz="3600" b="1" dirty="0" smtClean="0"/>
              <a:t>Polynomial kernel: </a:t>
            </a:r>
            <a:r>
              <a:rPr lang="en-US" sz="2800" dirty="0" smtClean="0"/>
              <a:t>It has two parameters which represents a constant term, and , which represents the degree of the kernel</a:t>
            </a:r>
            <a:r>
              <a:rPr lang="en-US" sz="3600" dirty="0" smtClean="0"/>
              <a:t>. </a:t>
            </a:r>
            <a:r>
              <a:rPr lang="en-US" sz="3600" b="1" dirty="0" smtClean="0"/>
              <a:t> </a:t>
            </a:r>
          </a:p>
        </p:txBody>
      </p:sp>
      <p:pic>
        <p:nvPicPr>
          <p:cNvPr id="9218" name="Picture 2"/>
          <p:cNvPicPr>
            <a:picLocks noChangeAspect="1" noChangeArrowheads="1"/>
          </p:cNvPicPr>
          <p:nvPr/>
        </p:nvPicPr>
        <p:blipFill>
          <a:blip r:embed="rId3"/>
          <a:srcRect/>
          <a:stretch>
            <a:fillRect/>
          </a:stretch>
        </p:blipFill>
        <p:spPr bwMode="auto">
          <a:xfrm>
            <a:off x="3124200" y="1810906"/>
            <a:ext cx="4724400" cy="1164620"/>
          </a:xfrm>
          <a:prstGeom prst="rect">
            <a:avLst/>
          </a:prstGeom>
          <a:noFill/>
          <a:ln w="9525">
            <a:noFill/>
            <a:miter lim="800000"/>
            <a:headEnd/>
            <a:tailEnd/>
          </a:ln>
          <a:effectLst/>
        </p:spPr>
      </p:pic>
      <p:pic>
        <p:nvPicPr>
          <p:cNvPr id="9219" name="Picture 3"/>
          <p:cNvPicPr>
            <a:picLocks noChangeAspect="1" noChangeArrowheads="1"/>
          </p:cNvPicPr>
          <p:nvPr/>
        </p:nvPicPr>
        <p:blipFill>
          <a:blip r:embed="rId4"/>
          <a:srcRect/>
          <a:stretch>
            <a:fillRect/>
          </a:stretch>
        </p:blipFill>
        <p:spPr bwMode="auto">
          <a:xfrm>
            <a:off x="2590800" y="2514600"/>
            <a:ext cx="6784255" cy="3819525"/>
          </a:xfrm>
          <a:prstGeom prst="rect">
            <a:avLst/>
          </a:prstGeom>
          <a:noFill/>
          <a:ln w="9525">
            <a:noFill/>
            <a:miter lim="800000"/>
            <a:headEnd/>
            <a:tailEnd/>
          </a:ln>
          <a:effectLst/>
        </p:spPr>
      </p:pic>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0600" y="685800"/>
            <a:ext cx="9448800" cy="2677656"/>
          </a:xfrm>
          <a:prstGeom prst="rect">
            <a:avLst/>
          </a:prstGeom>
          <a:noFill/>
        </p:spPr>
        <p:txBody>
          <a:bodyPr wrap="square" rtlCol="0">
            <a:spAutoFit/>
          </a:bodyPr>
          <a:lstStyle/>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p:txBody>
      </p:sp>
      <p:sp>
        <p:nvSpPr>
          <p:cNvPr id="4" name="Rectangle 3"/>
          <p:cNvSpPr/>
          <p:nvPr/>
        </p:nvSpPr>
        <p:spPr>
          <a:xfrm>
            <a:off x="914400" y="762000"/>
            <a:ext cx="10439400" cy="2492990"/>
          </a:xfrm>
          <a:prstGeom prst="rect">
            <a:avLst/>
          </a:prstGeom>
        </p:spPr>
        <p:txBody>
          <a:bodyPr wrap="square">
            <a:spAutoFit/>
          </a:bodyPr>
          <a:lstStyle/>
          <a:p>
            <a:r>
              <a:rPr lang="en-US" sz="3600" b="1" dirty="0" smtClean="0"/>
              <a:t>Updating the degree </a:t>
            </a:r>
          </a:p>
          <a:p>
            <a:r>
              <a:rPr lang="en-US" sz="2000" dirty="0" smtClean="0"/>
              <a:t>A polynomial kernel with a degree of 1 and no constant is simply the linear kernel.</a:t>
            </a:r>
          </a:p>
          <a:p>
            <a:r>
              <a:rPr lang="en-US" sz="2000" dirty="0" smtClean="0"/>
              <a:t>When you increase the degree of a polynomial kernel, the decision boundary will become more complex and will have a tendency to be influenced by individual data examples. </a:t>
            </a:r>
            <a:r>
              <a:rPr lang="en-US" sz="2000" b="1" dirty="0" smtClean="0">
                <a:solidFill>
                  <a:srgbClr val="FF0000"/>
                </a:solidFill>
              </a:rPr>
              <a:t>Using a high-degree polynomial is dangerous </a:t>
            </a:r>
            <a:r>
              <a:rPr lang="en-US" sz="2000" dirty="0" smtClean="0"/>
              <a:t>because you can often achieve better performance on your test set, but it leads to what is called </a:t>
            </a:r>
            <a:r>
              <a:rPr lang="en-US" sz="2000" b="1" dirty="0" err="1" smtClean="0"/>
              <a:t>overfitting</a:t>
            </a:r>
            <a:r>
              <a:rPr lang="en-US" sz="2000" b="1" dirty="0" smtClean="0"/>
              <a:t>: the model is too close to the data and does not generalize well. </a:t>
            </a:r>
          </a:p>
        </p:txBody>
      </p:sp>
      <p:pic>
        <p:nvPicPr>
          <p:cNvPr id="10243" name="Picture 3"/>
          <p:cNvPicPr>
            <a:picLocks noChangeAspect="1" noChangeArrowheads="1"/>
          </p:cNvPicPr>
          <p:nvPr/>
        </p:nvPicPr>
        <p:blipFill>
          <a:blip r:embed="rId3"/>
          <a:srcRect/>
          <a:stretch>
            <a:fillRect/>
          </a:stretch>
        </p:blipFill>
        <p:spPr bwMode="auto">
          <a:xfrm>
            <a:off x="2209800" y="3657600"/>
            <a:ext cx="6848475" cy="2752725"/>
          </a:xfrm>
          <a:prstGeom prst="rect">
            <a:avLst/>
          </a:prstGeom>
          <a:noFill/>
          <a:ln w="9525">
            <a:noFill/>
            <a:miter lim="800000"/>
            <a:headEnd/>
            <a:tailEnd/>
          </a:ln>
          <a:effectLst/>
        </p:spPr>
      </p:pic>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0600" y="685800"/>
            <a:ext cx="9448800" cy="2677656"/>
          </a:xfrm>
          <a:prstGeom prst="rect">
            <a:avLst/>
          </a:prstGeom>
          <a:noFill/>
        </p:spPr>
        <p:txBody>
          <a:bodyPr wrap="square" rtlCol="0">
            <a:spAutoFit/>
          </a:bodyPr>
          <a:lstStyle/>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p:txBody>
      </p:sp>
      <p:sp>
        <p:nvSpPr>
          <p:cNvPr id="4" name="Rectangle 3"/>
          <p:cNvSpPr/>
          <p:nvPr/>
        </p:nvSpPr>
        <p:spPr>
          <a:xfrm>
            <a:off x="914400" y="762000"/>
            <a:ext cx="10439400" cy="1754326"/>
          </a:xfrm>
          <a:prstGeom prst="rect">
            <a:avLst/>
          </a:prstGeom>
        </p:spPr>
        <p:txBody>
          <a:bodyPr wrap="square">
            <a:spAutoFit/>
          </a:bodyPr>
          <a:lstStyle/>
          <a:p>
            <a:r>
              <a:rPr lang="en-US" sz="3600" b="1" dirty="0" smtClean="0"/>
              <a:t>RBF or Gaussian kernel </a:t>
            </a:r>
          </a:p>
          <a:p>
            <a:r>
              <a:rPr lang="en-US" sz="2400" dirty="0" smtClean="0"/>
              <a:t>Sometimes polynomial kernels are not sophisticated enough to work. When you have a difficult dataset like the one depicted in Figure.</a:t>
            </a:r>
          </a:p>
          <a:p>
            <a:r>
              <a:rPr lang="en-US" sz="2400" dirty="0" smtClean="0"/>
              <a:t>Earlier kernel will show its limitation in these case.</a:t>
            </a:r>
            <a:endParaRPr lang="en-US" sz="2400" b="1" dirty="0" smtClean="0"/>
          </a:p>
        </p:txBody>
      </p:sp>
      <p:pic>
        <p:nvPicPr>
          <p:cNvPr id="11266" name="Picture 2"/>
          <p:cNvPicPr>
            <a:picLocks noChangeAspect="1" noChangeArrowheads="1"/>
          </p:cNvPicPr>
          <p:nvPr/>
        </p:nvPicPr>
        <p:blipFill>
          <a:blip r:embed="rId3"/>
          <a:srcRect/>
          <a:stretch>
            <a:fillRect/>
          </a:stretch>
        </p:blipFill>
        <p:spPr bwMode="auto">
          <a:xfrm>
            <a:off x="1371600" y="2895600"/>
            <a:ext cx="4191000" cy="3382818"/>
          </a:xfrm>
          <a:prstGeom prst="rect">
            <a:avLst/>
          </a:prstGeom>
          <a:noFill/>
          <a:ln w="9525">
            <a:noFill/>
            <a:miter lim="800000"/>
            <a:headEnd/>
            <a:tailEnd/>
          </a:ln>
          <a:effectLst/>
        </p:spPr>
      </p:pic>
      <p:pic>
        <p:nvPicPr>
          <p:cNvPr id="12290" name="Picture 2"/>
          <p:cNvPicPr>
            <a:picLocks noChangeAspect="1" noChangeArrowheads="1"/>
          </p:cNvPicPr>
          <p:nvPr/>
        </p:nvPicPr>
        <p:blipFill>
          <a:blip r:embed="rId4"/>
          <a:srcRect/>
          <a:stretch>
            <a:fillRect/>
          </a:stretch>
        </p:blipFill>
        <p:spPr bwMode="auto">
          <a:xfrm>
            <a:off x="5257800" y="2895600"/>
            <a:ext cx="5553075" cy="3552825"/>
          </a:xfrm>
          <a:prstGeom prst="rect">
            <a:avLst/>
          </a:prstGeom>
          <a:noFill/>
          <a:ln w="9525">
            <a:noFill/>
            <a:miter lim="800000"/>
            <a:headEnd/>
            <a:tailEnd/>
          </a:ln>
          <a:effectLst/>
        </p:spPr>
      </p:pic>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0600" y="685800"/>
            <a:ext cx="9448800" cy="2677656"/>
          </a:xfrm>
          <a:prstGeom prst="rect">
            <a:avLst/>
          </a:prstGeom>
          <a:noFill/>
        </p:spPr>
        <p:txBody>
          <a:bodyPr wrap="square" rtlCol="0">
            <a:spAutoFit/>
          </a:bodyPr>
          <a:lstStyle/>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p:txBody>
      </p:sp>
      <p:sp>
        <p:nvSpPr>
          <p:cNvPr id="4" name="Rectangle 3"/>
          <p:cNvSpPr/>
          <p:nvPr/>
        </p:nvSpPr>
        <p:spPr>
          <a:xfrm>
            <a:off x="914400" y="762000"/>
            <a:ext cx="10439400" cy="1569660"/>
          </a:xfrm>
          <a:prstGeom prst="rect">
            <a:avLst/>
          </a:prstGeom>
        </p:spPr>
        <p:txBody>
          <a:bodyPr wrap="square">
            <a:spAutoFit/>
          </a:bodyPr>
          <a:lstStyle/>
          <a:p>
            <a:r>
              <a:rPr lang="en-US" sz="2400" b="1" dirty="0" smtClean="0"/>
              <a:t>It is also named RBF kernel, where RBF stands for </a:t>
            </a:r>
            <a:r>
              <a:rPr lang="en-US" sz="2400" b="1" dirty="0" smtClean="0">
                <a:solidFill>
                  <a:srgbClr val="0070C0"/>
                </a:solidFill>
              </a:rPr>
              <a:t>Radial Basis Function</a:t>
            </a:r>
            <a:r>
              <a:rPr lang="en-US" sz="2400" b="1" dirty="0" smtClean="0"/>
              <a:t>. A radial basis function is a function whose value depends only on the distance from the origin or from some point. </a:t>
            </a:r>
          </a:p>
          <a:p>
            <a:r>
              <a:rPr lang="en-US" sz="2400" dirty="0" smtClean="0"/>
              <a:t>The RBF kernel function is: </a:t>
            </a:r>
            <a:endParaRPr lang="en-US" sz="2400" b="1" dirty="0" smtClean="0"/>
          </a:p>
        </p:txBody>
      </p:sp>
      <p:pic>
        <p:nvPicPr>
          <p:cNvPr id="2050" name="Picture 2"/>
          <p:cNvPicPr>
            <a:picLocks noChangeAspect="1" noChangeArrowheads="1"/>
          </p:cNvPicPr>
          <p:nvPr/>
        </p:nvPicPr>
        <p:blipFill>
          <a:blip r:embed="rId3"/>
          <a:srcRect/>
          <a:stretch>
            <a:fillRect/>
          </a:stretch>
        </p:blipFill>
        <p:spPr bwMode="auto">
          <a:xfrm>
            <a:off x="1828800" y="2743200"/>
            <a:ext cx="8843075" cy="3124200"/>
          </a:xfrm>
          <a:prstGeom prst="rect">
            <a:avLst/>
          </a:prstGeom>
          <a:noFill/>
          <a:ln w="9525">
            <a:noFill/>
            <a:miter lim="800000"/>
            <a:headEnd/>
            <a:tailEnd/>
          </a:ln>
          <a:effectLst/>
        </p:spPr>
      </p:pic>
      <p:sp>
        <p:nvSpPr>
          <p:cNvPr id="7"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0600" y="685800"/>
            <a:ext cx="9448800" cy="2677656"/>
          </a:xfrm>
          <a:prstGeom prst="rect">
            <a:avLst/>
          </a:prstGeom>
          <a:noFill/>
        </p:spPr>
        <p:txBody>
          <a:bodyPr wrap="square" rtlCol="0">
            <a:spAutoFit/>
          </a:bodyPr>
          <a:lstStyle/>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p:txBody>
      </p:sp>
      <p:sp>
        <p:nvSpPr>
          <p:cNvPr id="4" name="Rectangle 3"/>
          <p:cNvSpPr/>
          <p:nvPr/>
        </p:nvSpPr>
        <p:spPr>
          <a:xfrm>
            <a:off x="914400" y="762000"/>
            <a:ext cx="10439400" cy="5447645"/>
          </a:xfrm>
          <a:prstGeom prst="rect">
            <a:avLst/>
          </a:prstGeom>
        </p:spPr>
        <p:txBody>
          <a:bodyPr wrap="square">
            <a:spAutoFit/>
          </a:bodyPr>
          <a:lstStyle/>
          <a:p>
            <a:r>
              <a:rPr lang="en-US" sz="2400" b="1" dirty="0" smtClean="0"/>
              <a:t>Using RBF kernel:</a:t>
            </a:r>
          </a:p>
          <a:p>
            <a:r>
              <a:rPr lang="en-US" sz="2000" i="1" dirty="0" smtClean="0"/>
              <a:t>The RBF kernel classifies the </a:t>
            </a:r>
          </a:p>
          <a:p>
            <a:r>
              <a:rPr lang="en-US" sz="2000" i="1" dirty="0" smtClean="0"/>
              <a:t>data correctly with gamma = 0.1 </a:t>
            </a:r>
            <a:endParaRPr lang="en-US" sz="2000" b="1" dirty="0" smtClean="0"/>
          </a:p>
          <a:p>
            <a:endParaRPr lang="en-US" sz="2400" b="1" dirty="0" smtClean="0"/>
          </a:p>
          <a:p>
            <a:r>
              <a:rPr lang="en-US" sz="2400" b="1" dirty="0" smtClean="0"/>
              <a:t>Changing the value of gamma</a:t>
            </a:r>
          </a:p>
          <a:p>
            <a:endParaRPr lang="en-US" sz="2400" b="1" dirty="0" smtClean="0"/>
          </a:p>
          <a:p>
            <a:r>
              <a:rPr lang="en-US" sz="2000" dirty="0" smtClean="0"/>
              <a:t>When gamma is too small, </a:t>
            </a:r>
          </a:p>
          <a:p>
            <a:r>
              <a:rPr lang="en-US" sz="2000" dirty="0" smtClean="0"/>
              <a:t>the model behaves like a linear SVM.</a:t>
            </a:r>
          </a:p>
          <a:p>
            <a:r>
              <a:rPr lang="en-US" sz="2000" dirty="0" smtClean="0"/>
              <a:t>When gamma is too large, the model</a:t>
            </a:r>
          </a:p>
          <a:p>
            <a:r>
              <a:rPr lang="en-US" sz="2000" dirty="0" smtClean="0"/>
              <a:t>is too heavily influenced by each </a:t>
            </a:r>
          </a:p>
          <a:p>
            <a:r>
              <a:rPr lang="en-US" sz="2000" dirty="0" smtClean="0"/>
              <a:t>support vector.</a:t>
            </a:r>
          </a:p>
          <a:p>
            <a:endParaRPr lang="en-US" sz="2000" dirty="0"/>
          </a:p>
          <a:p>
            <a:endParaRPr lang="en-US" sz="2000" dirty="0" smtClean="0"/>
          </a:p>
          <a:p>
            <a:endParaRPr lang="en-US" sz="2000" dirty="0" smtClean="0"/>
          </a:p>
          <a:p>
            <a:endParaRPr lang="en-US" sz="2000" b="1" dirty="0"/>
          </a:p>
          <a:p>
            <a:r>
              <a:rPr lang="en-US" sz="1600" b="1" dirty="0">
                <a:solidFill>
                  <a:srgbClr val="0070C0"/>
                </a:solidFill>
              </a:rPr>
              <a:t>When gamma is too small, as in Figure 1</a:t>
            </a:r>
            <a:r>
              <a:rPr lang="en-US" sz="1600" b="1" dirty="0" smtClean="0">
                <a:solidFill>
                  <a:srgbClr val="0070C0"/>
                </a:solidFill>
              </a:rPr>
              <a:t>, </a:t>
            </a:r>
            <a:r>
              <a:rPr lang="en-US" sz="1600" b="1" dirty="0">
                <a:solidFill>
                  <a:srgbClr val="0070C0"/>
                </a:solidFill>
              </a:rPr>
              <a:t>the model behaves like a linear SVM. When gamma is too is too large, the model is too heavily influenced by each support vector </a:t>
            </a:r>
            <a:r>
              <a:rPr lang="en-US" sz="1600" b="1" dirty="0" smtClean="0">
                <a:solidFill>
                  <a:srgbClr val="0070C0"/>
                </a:solidFill>
              </a:rPr>
              <a:t>as shown in figure 2.</a:t>
            </a:r>
            <a:endParaRPr lang="en-US" sz="1600" b="1" dirty="0">
              <a:solidFill>
                <a:srgbClr val="0070C0"/>
              </a:solidFill>
            </a:endParaRPr>
          </a:p>
        </p:txBody>
      </p:sp>
      <p:pic>
        <p:nvPicPr>
          <p:cNvPr id="3075" name="Picture 3"/>
          <p:cNvPicPr>
            <a:picLocks noChangeAspect="1" noChangeArrowheads="1"/>
          </p:cNvPicPr>
          <p:nvPr/>
        </p:nvPicPr>
        <p:blipFill>
          <a:blip r:embed="rId3"/>
          <a:srcRect/>
          <a:stretch>
            <a:fillRect/>
          </a:stretch>
        </p:blipFill>
        <p:spPr bwMode="auto">
          <a:xfrm>
            <a:off x="7162801" y="76201"/>
            <a:ext cx="2667000" cy="2499790"/>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5534025" y="2667000"/>
            <a:ext cx="6657975" cy="2809875"/>
          </a:xfrm>
          <a:prstGeom prst="rect">
            <a:avLst/>
          </a:prstGeom>
          <a:noFill/>
          <a:ln w="9525">
            <a:noFill/>
            <a:miter lim="800000"/>
            <a:headEnd/>
            <a:tailEnd/>
          </a:ln>
          <a:effectLst/>
        </p:spPr>
      </p:pic>
      <p:sp>
        <p:nvSpPr>
          <p:cNvPr id="8"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2500" y="2331660"/>
            <a:ext cx="10439400" cy="2923877"/>
          </a:xfrm>
          <a:prstGeom prst="rect">
            <a:avLst/>
          </a:prstGeom>
        </p:spPr>
        <p:txBody>
          <a:bodyPr wrap="square">
            <a:spAutoFit/>
          </a:bodyPr>
          <a:lstStyle/>
          <a:p>
            <a:r>
              <a:rPr lang="en-US" sz="2400" b="1" dirty="0"/>
              <a:t>Which kernel should I use? </a:t>
            </a:r>
            <a:endParaRPr lang="en-US" sz="2400" dirty="0"/>
          </a:p>
          <a:p>
            <a:r>
              <a:rPr lang="en-US" sz="2400" dirty="0"/>
              <a:t>The recommended approach is to try a RBF kernel first, because it usually works well. However, it is good to try the other types of kernels if you have enough time to do so </a:t>
            </a:r>
            <a:r>
              <a:rPr lang="en-US" sz="1600" b="1" dirty="0" smtClean="0">
                <a:solidFill>
                  <a:srgbClr val="0070C0"/>
                </a:solidFill>
                <a:sym typeface="Wingdings" pitchFamily="2" charset="2"/>
              </a:rPr>
              <a:t></a:t>
            </a:r>
          </a:p>
          <a:p>
            <a:endParaRPr lang="en-US" sz="1600" b="1" dirty="0">
              <a:solidFill>
                <a:srgbClr val="0070C0"/>
              </a:solidFill>
              <a:sym typeface="Wingdings" pitchFamily="2" charset="2"/>
            </a:endParaRPr>
          </a:p>
          <a:p>
            <a:r>
              <a:rPr lang="en-US" sz="2400" dirty="0"/>
              <a:t>The kernel trick is one key component making Support Vector Machines powerful. It allows us to apply SVMs on a wide variety of </a:t>
            </a:r>
            <a:r>
              <a:rPr lang="en-US" sz="2400" dirty="0" smtClean="0"/>
              <a:t>problems even if data is non-separable.</a:t>
            </a:r>
            <a:endParaRPr lang="en-US" sz="2400" dirty="0"/>
          </a:p>
        </p:txBody>
      </p:sp>
      <p:sp>
        <p:nvSpPr>
          <p:cNvPr id="8"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extLst>
      <p:ext uri="{BB962C8B-B14F-4D97-AF65-F5344CB8AC3E}">
        <p14:creationId xmlns:p14="http://schemas.microsoft.com/office/powerpoint/2010/main" val="3628172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0600" y="685800"/>
            <a:ext cx="9448800" cy="2677656"/>
          </a:xfrm>
          <a:prstGeom prst="rect">
            <a:avLst/>
          </a:prstGeom>
          <a:noFill/>
        </p:spPr>
        <p:txBody>
          <a:bodyPr wrap="square" rtlCol="0">
            <a:spAutoFit/>
          </a:bodyPr>
          <a:lstStyle/>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p:txBody>
      </p:sp>
      <p:sp>
        <p:nvSpPr>
          <p:cNvPr id="4" name="Rectangle 3"/>
          <p:cNvSpPr/>
          <p:nvPr/>
        </p:nvSpPr>
        <p:spPr>
          <a:xfrm>
            <a:off x="914400" y="762000"/>
            <a:ext cx="10439400" cy="3046988"/>
          </a:xfrm>
          <a:prstGeom prst="rect">
            <a:avLst/>
          </a:prstGeom>
        </p:spPr>
        <p:txBody>
          <a:bodyPr wrap="square">
            <a:spAutoFit/>
          </a:bodyPr>
          <a:lstStyle/>
          <a:p>
            <a:r>
              <a:rPr lang="en-US" sz="3600" b="1" dirty="0" smtClean="0"/>
              <a:t>Multi-Class Classification </a:t>
            </a:r>
          </a:p>
          <a:p>
            <a:r>
              <a:rPr lang="en-US" sz="3600" b="1" dirty="0" smtClean="0"/>
              <a:t>Using SVMs :</a:t>
            </a:r>
          </a:p>
          <a:p>
            <a:endParaRPr lang="en-US" sz="2400" b="1" dirty="0" smtClean="0"/>
          </a:p>
          <a:p>
            <a:endParaRPr lang="en-US" sz="2400" b="1" dirty="0" smtClean="0"/>
          </a:p>
          <a:p>
            <a:endParaRPr lang="en-US" sz="2400" b="1" dirty="0" smtClean="0"/>
          </a:p>
          <a:p>
            <a:endParaRPr lang="en-US" sz="2400" b="1" dirty="0" smtClean="0"/>
          </a:p>
          <a:p>
            <a:endParaRPr lang="en-US" sz="2400" b="1" dirty="0" smtClean="0"/>
          </a:p>
        </p:txBody>
      </p:sp>
      <p:pic>
        <p:nvPicPr>
          <p:cNvPr id="4100" name="Picture 4"/>
          <p:cNvPicPr>
            <a:picLocks noChangeAspect="1" noChangeArrowheads="1"/>
          </p:cNvPicPr>
          <p:nvPr/>
        </p:nvPicPr>
        <p:blipFill>
          <a:blip r:embed="rId3"/>
          <a:srcRect/>
          <a:stretch>
            <a:fillRect/>
          </a:stretch>
        </p:blipFill>
        <p:spPr bwMode="auto">
          <a:xfrm>
            <a:off x="6400800" y="1447800"/>
            <a:ext cx="5098279" cy="4944252"/>
          </a:xfrm>
          <a:prstGeom prst="rect">
            <a:avLst/>
          </a:prstGeom>
          <a:noFill/>
          <a:ln w="9525">
            <a:noFill/>
            <a:miter lim="800000"/>
            <a:headEnd/>
            <a:tailEnd/>
          </a:ln>
          <a:effectLst/>
        </p:spPr>
      </p:pic>
      <p:sp>
        <p:nvSpPr>
          <p:cNvPr id="9"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0600" y="685800"/>
            <a:ext cx="9448800" cy="2677656"/>
          </a:xfrm>
          <a:prstGeom prst="rect">
            <a:avLst/>
          </a:prstGeom>
          <a:noFill/>
        </p:spPr>
        <p:txBody>
          <a:bodyPr wrap="square" rtlCol="0">
            <a:spAutoFit/>
          </a:bodyPr>
          <a:lstStyle/>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p:txBody>
      </p:sp>
      <p:sp>
        <p:nvSpPr>
          <p:cNvPr id="4" name="Rectangle 3"/>
          <p:cNvSpPr/>
          <p:nvPr/>
        </p:nvSpPr>
        <p:spPr>
          <a:xfrm>
            <a:off x="914400" y="762000"/>
            <a:ext cx="10439400" cy="6001643"/>
          </a:xfrm>
          <a:prstGeom prst="rect">
            <a:avLst/>
          </a:prstGeom>
        </p:spPr>
        <p:txBody>
          <a:bodyPr wrap="square">
            <a:spAutoFit/>
          </a:bodyPr>
          <a:lstStyle/>
          <a:p>
            <a:endParaRPr lang="en-US" sz="2400" b="1" dirty="0" smtClean="0"/>
          </a:p>
          <a:p>
            <a:endParaRPr lang="en-US" sz="2400" b="1" dirty="0" smtClean="0"/>
          </a:p>
          <a:p>
            <a:endParaRPr lang="en-US" sz="2400" b="1" dirty="0" smtClean="0"/>
          </a:p>
          <a:p>
            <a:r>
              <a:rPr lang="en-US" sz="2400" b="1" dirty="0" smtClean="0"/>
              <a:t>One-against-all </a:t>
            </a:r>
          </a:p>
          <a:p>
            <a:r>
              <a:rPr lang="en-US" sz="2000" dirty="0" smtClean="0"/>
              <a:t>In order to classify K classes, we construct  </a:t>
            </a:r>
          </a:p>
          <a:p>
            <a:r>
              <a:rPr lang="en-US" sz="2000" dirty="0" smtClean="0"/>
              <a:t>K different binary classifiers. </a:t>
            </a:r>
          </a:p>
          <a:p>
            <a:r>
              <a:rPr lang="en-US" sz="2000" dirty="0" smtClean="0"/>
              <a:t>For a given class, the  positive examples are </a:t>
            </a:r>
          </a:p>
          <a:p>
            <a:r>
              <a:rPr lang="en-US" sz="2000" dirty="0" smtClean="0"/>
              <a:t>all the points in the class, and the negative</a:t>
            </a:r>
          </a:p>
          <a:p>
            <a:r>
              <a:rPr lang="en-US" sz="2000" dirty="0" smtClean="0"/>
              <a:t> examples are all the points not in the class.</a:t>
            </a:r>
          </a:p>
          <a:p>
            <a:endParaRPr lang="en-US" sz="2000" dirty="0" smtClean="0"/>
          </a:p>
          <a:p>
            <a:r>
              <a:rPr lang="en-US" sz="2000" dirty="0" smtClean="0"/>
              <a:t>We train one binary classifier on each problem</a:t>
            </a:r>
          </a:p>
          <a:p>
            <a:r>
              <a:rPr lang="en-US" sz="2000" dirty="0" smtClean="0"/>
              <a:t>As a result, we obtain one decision boundary</a:t>
            </a:r>
          </a:p>
          <a:p>
            <a:r>
              <a:rPr lang="en-US" sz="2000" dirty="0" smtClean="0"/>
              <a:t> per classifier .</a:t>
            </a:r>
          </a:p>
          <a:p>
            <a:endParaRPr lang="en-US" sz="2000" b="1" dirty="0"/>
          </a:p>
          <a:p>
            <a:r>
              <a:rPr lang="en-US" sz="2000" dirty="0"/>
              <a:t>In order to make a new prediction, we use each classifier and predict the class of the classifier if it returns a positive answer </a:t>
            </a:r>
            <a:endParaRPr lang="en-US" sz="2000" b="1" dirty="0" smtClean="0"/>
          </a:p>
          <a:p>
            <a:endParaRPr lang="en-US" sz="2400" b="1" dirty="0" smtClean="0"/>
          </a:p>
          <a:p>
            <a:endParaRPr lang="en-US" sz="2400" b="1" dirty="0" smtClean="0"/>
          </a:p>
        </p:txBody>
      </p:sp>
      <p:pic>
        <p:nvPicPr>
          <p:cNvPr id="4098" name="Picture 2"/>
          <p:cNvPicPr>
            <a:picLocks noChangeAspect="1" noChangeArrowheads="1"/>
          </p:cNvPicPr>
          <p:nvPr/>
        </p:nvPicPr>
        <p:blipFill>
          <a:blip r:embed="rId3"/>
          <a:srcRect/>
          <a:stretch>
            <a:fillRect/>
          </a:stretch>
        </p:blipFill>
        <p:spPr bwMode="auto">
          <a:xfrm>
            <a:off x="7162800" y="1125303"/>
            <a:ext cx="4655480" cy="4208697"/>
          </a:xfrm>
          <a:prstGeom prst="rect">
            <a:avLst/>
          </a:prstGeom>
          <a:noFill/>
          <a:ln w="9525">
            <a:noFill/>
            <a:miter lim="800000"/>
            <a:headEnd/>
            <a:tailEnd/>
          </a:ln>
          <a:effectLst/>
        </p:spPr>
      </p:pic>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95400" y="457200"/>
            <a:ext cx="10287000" cy="2492990"/>
          </a:xfrm>
          <a:prstGeom prst="rect">
            <a:avLst/>
          </a:prstGeom>
          <a:noFill/>
        </p:spPr>
        <p:txBody>
          <a:bodyPr wrap="square" rtlCol="0">
            <a:spAutoFit/>
          </a:bodyPr>
          <a:lstStyle/>
          <a:p>
            <a:r>
              <a:rPr lang="en-US" sz="2400" b="1" dirty="0" smtClean="0"/>
              <a:t>The dot product </a:t>
            </a:r>
          </a:p>
          <a:p>
            <a:r>
              <a:rPr lang="en-US" dirty="0" smtClean="0"/>
              <a:t>The dot product is an operation performed on two vectors that returns a number. A number is sometimes called a scalar; that is why the dot product is also called a scalar product. </a:t>
            </a:r>
          </a:p>
          <a:p>
            <a:endParaRPr lang="en-US" sz="3600" dirty="0" smtClean="0"/>
          </a:p>
          <a:p>
            <a:r>
              <a:rPr lang="en-US" sz="2400" b="1" dirty="0" smtClean="0"/>
              <a:t>Geometric definition of the dot product </a:t>
            </a:r>
          </a:p>
          <a:p>
            <a:r>
              <a:rPr lang="en-US" dirty="0" smtClean="0"/>
              <a:t>Geometrically, the dot product is the product of the Euclidean magnitudes of the two vectors and the cosine of the angle between them. </a:t>
            </a:r>
          </a:p>
        </p:txBody>
      </p:sp>
      <p:pic>
        <p:nvPicPr>
          <p:cNvPr id="87042" name="Picture 2"/>
          <p:cNvPicPr>
            <a:picLocks noChangeAspect="1" noChangeArrowheads="1"/>
          </p:cNvPicPr>
          <p:nvPr/>
        </p:nvPicPr>
        <p:blipFill>
          <a:blip r:embed="rId3"/>
          <a:srcRect/>
          <a:stretch>
            <a:fillRect/>
          </a:stretch>
        </p:blipFill>
        <p:spPr bwMode="auto">
          <a:xfrm>
            <a:off x="457200" y="3276600"/>
            <a:ext cx="4848225" cy="3267075"/>
          </a:xfrm>
          <a:prstGeom prst="rect">
            <a:avLst/>
          </a:prstGeom>
          <a:noFill/>
          <a:ln w="9525">
            <a:noFill/>
            <a:miter lim="800000"/>
            <a:headEnd/>
            <a:tailEnd/>
          </a:ln>
          <a:effectLst/>
        </p:spPr>
      </p:pic>
      <p:sp>
        <p:nvSpPr>
          <p:cNvPr id="5" name="TextBox 4"/>
          <p:cNvSpPr txBox="1"/>
          <p:nvPr/>
        </p:nvSpPr>
        <p:spPr>
          <a:xfrm>
            <a:off x="5410200" y="3733800"/>
            <a:ext cx="2667000" cy="2308324"/>
          </a:xfrm>
          <a:prstGeom prst="rect">
            <a:avLst/>
          </a:prstGeom>
          <a:noFill/>
        </p:spPr>
        <p:txBody>
          <a:bodyPr wrap="square" rtlCol="0">
            <a:spAutoFit/>
          </a:bodyPr>
          <a:lstStyle/>
          <a:p>
            <a:r>
              <a:rPr lang="en-US" sz="2400" dirty="0" smtClean="0"/>
              <a:t>This means that if we have two vectors, and , with an angle between them their dot product is.</a:t>
            </a:r>
            <a:endParaRPr lang="en-US" sz="2400" dirty="0"/>
          </a:p>
        </p:txBody>
      </p:sp>
      <p:pic>
        <p:nvPicPr>
          <p:cNvPr id="87043" name="Picture 3"/>
          <p:cNvPicPr>
            <a:picLocks noChangeAspect="1" noChangeArrowheads="1"/>
          </p:cNvPicPr>
          <p:nvPr/>
        </p:nvPicPr>
        <p:blipFill>
          <a:blip r:embed="rId4"/>
          <a:srcRect/>
          <a:stretch>
            <a:fillRect/>
          </a:stretch>
        </p:blipFill>
        <p:spPr bwMode="auto">
          <a:xfrm>
            <a:off x="8153400" y="4267200"/>
            <a:ext cx="3601932" cy="733425"/>
          </a:xfrm>
          <a:prstGeom prst="rect">
            <a:avLst/>
          </a:prstGeom>
          <a:noFill/>
          <a:ln w="9525">
            <a:noFill/>
            <a:miter lim="800000"/>
            <a:headEnd/>
            <a:tailEnd/>
          </a:ln>
          <a:effectLst/>
        </p:spPr>
      </p:pic>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0600" y="685800"/>
            <a:ext cx="9448800" cy="2677656"/>
          </a:xfrm>
          <a:prstGeom prst="rect">
            <a:avLst/>
          </a:prstGeom>
          <a:noFill/>
        </p:spPr>
        <p:txBody>
          <a:bodyPr wrap="square" rtlCol="0">
            <a:spAutoFit/>
          </a:bodyPr>
          <a:lstStyle/>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p:txBody>
      </p:sp>
      <p:sp>
        <p:nvSpPr>
          <p:cNvPr id="4" name="Rectangle 3"/>
          <p:cNvSpPr/>
          <p:nvPr/>
        </p:nvSpPr>
        <p:spPr>
          <a:xfrm>
            <a:off x="914400" y="762000"/>
            <a:ext cx="10439400" cy="2585323"/>
          </a:xfrm>
          <a:prstGeom prst="rect">
            <a:avLst/>
          </a:prstGeom>
        </p:spPr>
        <p:txBody>
          <a:bodyPr wrap="square">
            <a:spAutoFit/>
          </a:bodyPr>
          <a:lstStyle/>
          <a:p>
            <a:r>
              <a:rPr lang="en-US" b="1" dirty="0" smtClean="0"/>
              <a:t>One-against-one </a:t>
            </a:r>
          </a:p>
          <a:p>
            <a:r>
              <a:rPr lang="en-US" dirty="0" smtClean="0"/>
              <a:t>In this approach, instead of trying to distinguish one class from all the others, we seek to distinguish one class from another one. As a result , we train one classifier per pair of classes, which leads to </a:t>
            </a:r>
            <a:r>
              <a:rPr lang="en-US" i="1" dirty="0" smtClean="0"/>
              <a:t>K(K-1)/2  classifiers for K classes. </a:t>
            </a:r>
          </a:p>
          <a:p>
            <a:r>
              <a:rPr lang="en-US" dirty="0" smtClean="0"/>
              <a:t>Predictions are made using a simple </a:t>
            </a:r>
            <a:r>
              <a:rPr lang="en-US" b="1" dirty="0" smtClean="0"/>
              <a:t>voting strategy. Each example we wish to predict is passed to each classifier, and the predicted class is recorded. Then, the class having the most votes is assigned to the example </a:t>
            </a:r>
          </a:p>
          <a:p>
            <a:r>
              <a:rPr lang="en-US" b="1" dirty="0" smtClean="0"/>
              <a:t> </a:t>
            </a:r>
          </a:p>
          <a:p>
            <a:endParaRPr lang="en-US" b="1" dirty="0" smtClean="0"/>
          </a:p>
        </p:txBody>
      </p:sp>
      <p:pic>
        <p:nvPicPr>
          <p:cNvPr id="4099" name="Picture 3"/>
          <p:cNvPicPr>
            <a:picLocks noChangeAspect="1" noChangeArrowheads="1"/>
          </p:cNvPicPr>
          <p:nvPr/>
        </p:nvPicPr>
        <p:blipFill>
          <a:blip r:embed="rId3"/>
          <a:srcRect/>
          <a:stretch>
            <a:fillRect/>
          </a:stretch>
        </p:blipFill>
        <p:spPr bwMode="auto">
          <a:xfrm>
            <a:off x="3962400" y="2743200"/>
            <a:ext cx="5562600" cy="3704997"/>
          </a:xfrm>
          <a:prstGeom prst="rect">
            <a:avLst/>
          </a:prstGeom>
          <a:noFill/>
          <a:ln w="9525">
            <a:noFill/>
            <a:miter lim="800000"/>
            <a:headEnd/>
            <a:tailEnd/>
          </a:ln>
          <a:effectLst/>
        </p:spPr>
      </p:pic>
      <p:sp>
        <p:nvSpPr>
          <p:cNvPr id="7"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3"/>
          <a:srcRect/>
          <a:stretch>
            <a:fillRect/>
          </a:stretch>
        </p:blipFill>
        <p:spPr bwMode="auto">
          <a:xfrm>
            <a:off x="685800" y="457200"/>
            <a:ext cx="4191000" cy="3019425"/>
          </a:xfrm>
          <a:prstGeom prst="rect">
            <a:avLst/>
          </a:prstGeom>
          <a:noFill/>
          <a:ln w="9525">
            <a:noFill/>
            <a:miter lim="800000"/>
            <a:headEnd/>
            <a:tailEnd/>
          </a:ln>
          <a:effectLst/>
        </p:spPr>
      </p:pic>
      <p:pic>
        <p:nvPicPr>
          <p:cNvPr id="88067" name="Picture 3"/>
          <p:cNvPicPr>
            <a:picLocks noChangeAspect="1" noChangeArrowheads="1"/>
          </p:cNvPicPr>
          <p:nvPr/>
        </p:nvPicPr>
        <p:blipFill>
          <a:blip r:embed="rId4"/>
          <a:srcRect/>
          <a:stretch>
            <a:fillRect/>
          </a:stretch>
        </p:blipFill>
        <p:spPr bwMode="auto">
          <a:xfrm>
            <a:off x="5181600" y="304800"/>
            <a:ext cx="6715125" cy="3209925"/>
          </a:xfrm>
          <a:prstGeom prst="rect">
            <a:avLst/>
          </a:prstGeom>
          <a:noFill/>
          <a:ln w="9525">
            <a:noFill/>
            <a:miter lim="800000"/>
            <a:headEnd/>
            <a:tailEnd/>
          </a:ln>
          <a:effectLst/>
        </p:spPr>
      </p:pic>
      <p:pic>
        <p:nvPicPr>
          <p:cNvPr id="88069" name="Picture 5"/>
          <p:cNvPicPr>
            <a:picLocks noChangeAspect="1" noChangeArrowheads="1"/>
          </p:cNvPicPr>
          <p:nvPr/>
        </p:nvPicPr>
        <p:blipFill>
          <a:blip r:embed="rId5"/>
          <a:srcRect/>
          <a:stretch>
            <a:fillRect/>
          </a:stretch>
        </p:blipFill>
        <p:spPr bwMode="auto">
          <a:xfrm>
            <a:off x="609600" y="3886200"/>
            <a:ext cx="5191125" cy="2428875"/>
          </a:xfrm>
          <a:prstGeom prst="rect">
            <a:avLst/>
          </a:prstGeom>
          <a:noFill/>
          <a:ln w="9525">
            <a:noFill/>
            <a:miter lim="800000"/>
            <a:headEnd/>
            <a:tailEnd/>
          </a:ln>
          <a:effectLst/>
        </p:spPr>
      </p:pic>
      <p:pic>
        <p:nvPicPr>
          <p:cNvPr id="88071" name="Picture 7"/>
          <p:cNvPicPr>
            <a:picLocks noChangeAspect="1" noChangeArrowheads="1"/>
          </p:cNvPicPr>
          <p:nvPr/>
        </p:nvPicPr>
        <p:blipFill>
          <a:blip r:embed="rId6"/>
          <a:srcRect/>
          <a:stretch>
            <a:fillRect/>
          </a:stretch>
        </p:blipFill>
        <p:spPr bwMode="auto">
          <a:xfrm>
            <a:off x="6324600" y="4038600"/>
            <a:ext cx="5210175" cy="1933575"/>
          </a:xfrm>
          <a:prstGeom prst="rect">
            <a:avLst/>
          </a:prstGeom>
          <a:noFill/>
          <a:ln w="9525">
            <a:noFill/>
            <a:miter lim="800000"/>
            <a:headEnd/>
            <a:tailEnd/>
          </a:ln>
          <a:effectLst/>
        </p:spPr>
      </p:pic>
      <p:sp>
        <p:nvSpPr>
          <p:cNvPr id="7"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100848</TotalTime>
  <Words>2275</Words>
  <Application>Microsoft Office PowerPoint</Application>
  <PresentationFormat>Custom</PresentationFormat>
  <Paragraphs>457</Paragraphs>
  <Slides>80</Slides>
  <Notes>80</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Tableau</dc:title>
  <dc:creator>Gaurav Goel</dc:creator>
  <cp:lastModifiedBy>DELL</cp:lastModifiedBy>
  <cp:revision>1011</cp:revision>
  <dcterms:created xsi:type="dcterms:W3CDTF">2014-12-15T07:56:09Z</dcterms:created>
  <dcterms:modified xsi:type="dcterms:W3CDTF">2019-08-03T02:16:52Z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15</vt:i4>
  </property>
</Properties>
</file>